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02" r:id="rId3"/>
    <p:sldId id="303" r:id="rId4"/>
    <p:sldId id="304" r:id="rId5"/>
    <p:sldId id="305" r:id="rId6"/>
    <p:sldId id="306" r:id="rId7"/>
    <p:sldId id="307" r:id="rId8"/>
    <p:sldId id="287" r:id="rId9"/>
    <p:sldId id="295" r:id="rId10"/>
    <p:sldId id="297" r:id="rId11"/>
    <p:sldId id="298" r:id="rId12"/>
    <p:sldId id="299" r:id="rId13"/>
    <p:sldId id="291" r:id="rId14"/>
    <p:sldId id="301" r:id="rId15"/>
    <p:sldId id="296" r:id="rId16"/>
    <p:sldId id="293" r:id="rId17"/>
    <p:sldId id="292" r:id="rId18"/>
    <p:sldId id="289" r:id="rId19"/>
    <p:sldId id="288" r:id="rId20"/>
    <p:sldId id="290" r:id="rId21"/>
    <p:sldId id="294" r:id="rId22"/>
    <p:sldId id="300" r:id="rId23"/>
    <p:sldId id="270" r:id="rId24"/>
    <p:sldId id="280" r:id="rId25"/>
    <p:sldId id="281" r:id="rId26"/>
    <p:sldId id="282" r:id="rId27"/>
    <p:sldId id="283" r:id="rId28"/>
    <p:sldId id="284" r:id="rId29"/>
    <p:sldId id="285" r:id="rId30"/>
    <p:sldId id="286" r:id="rId31"/>
    <p:sldId id="309" r:id="rId32"/>
    <p:sldId id="310" r:id="rId33"/>
    <p:sldId id="311" r:id="rId3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395"/>
    <a:srgbClr val="BCAC6C"/>
    <a:srgbClr val="918F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1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788A8-46D2-4458-8F16-87D6F07F005F}" type="doc">
      <dgm:prSet loTypeId="urn:microsoft.com/office/officeart/2005/8/layout/pyramid2" loCatId="list" qsTypeId="urn:microsoft.com/office/officeart/2005/8/quickstyle/3d2" qsCatId="3D" csTypeId="urn:microsoft.com/office/officeart/2005/8/colors/accent1_3" csCatId="accent1" phldr="1"/>
      <dgm:spPr/>
    </dgm:pt>
    <dgm:pt modelId="{995DCDC0-D750-483E-B8B9-FD79B982BA1F}">
      <dgm:prSet phldrT="[Texto]"/>
      <dgm:spPr/>
      <dgm:t>
        <a:bodyPr/>
        <a:lstStyle/>
        <a:p>
          <a:pPr algn="l"/>
          <a:r>
            <a:rPr lang="es-MX" dirty="0" smtClean="0"/>
            <a:t>La </a:t>
          </a:r>
          <a:r>
            <a:rPr lang="es-MX" b="1" dirty="0" smtClean="0">
              <a:solidFill>
                <a:srgbClr val="FF0000"/>
              </a:solidFill>
            </a:rPr>
            <a:t>COMPETITIVIDAD</a:t>
          </a:r>
          <a:r>
            <a:rPr lang="es-MX" dirty="0" smtClean="0"/>
            <a:t> es referente del nivel de vida de un país</a:t>
          </a:r>
          <a:endParaRPr lang="es-MX" dirty="0"/>
        </a:p>
      </dgm:t>
    </dgm:pt>
    <dgm:pt modelId="{E80AB12B-BB65-4ABB-8F60-D303743DEF08}" type="parTrans" cxnId="{AA9D51AA-2530-495C-BBF2-EBDE8C4416A5}">
      <dgm:prSet/>
      <dgm:spPr/>
      <dgm:t>
        <a:bodyPr/>
        <a:lstStyle/>
        <a:p>
          <a:endParaRPr lang="es-MX"/>
        </a:p>
      </dgm:t>
    </dgm:pt>
    <dgm:pt modelId="{73847920-06EE-4592-9A23-93E5FDD3B60E}" type="sibTrans" cxnId="{AA9D51AA-2530-495C-BBF2-EBDE8C4416A5}">
      <dgm:prSet/>
      <dgm:spPr/>
      <dgm:t>
        <a:bodyPr/>
        <a:lstStyle/>
        <a:p>
          <a:endParaRPr lang="es-MX"/>
        </a:p>
      </dgm:t>
    </dgm:pt>
    <dgm:pt modelId="{88FD195B-64CD-4B44-A618-B75429ABBE0C}">
      <dgm:prSet phldrT="[Texto]"/>
      <dgm:spPr/>
      <dgm:t>
        <a:bodyPr/>
        <a:lstStyle/>
        <a:p>
          <a:pPr algn="l"/>
          <a:r>
            <a:rPr lang="es-MX" dirty="0" smtClean="0"/>
            <a:t>La </a:t>
          </a:r>
          <a:r>
            <a:rPr lang="es-MX" b="1" dirty="0" smtClean="0">
              <a:solidFill>
                <a:srgbClr val="FF0000"/>
              </a:solidFill>
            </a:rPr>
            <a:t>INNOVACIÓN</a:t>
          </a:r>
          <a:r>
            <a:rPr lang="es-MX" dirty="0" smtClean="0"/>
            <a:t> es un pilar de la competitividad</a:t>
          </a:r>
          <a:endParaRPr lang="es-MX" dirty="0"/>
        </a:p>
      </dgm:t>
    </dgm:pt>
    <dgm:pt modelId="{0CBB19F4-4E3F-4A86-9F16-85EE2AC81E89}" type="parTrans" cxnId="{B6321F00-7AC3-4C5F-8F5F-264674156847}">
      <dgm:prSet/>
      <dgm:spPr/>
      <dgm:t>
        <a:bodyPr/>
        <a:lstStyle/>
        <a:p>
          <a:endParaRPr lang="es-MX"/>
        </a:p>
      </dgm:t>
    </dgm:pt>
    <dgm:pt modelId="{4F3DF5E6-A2F8-441E-B409-C7AA7C3E68BB}" type="sibTrans" cxnId="{B6321F00-7AC3-4C5F-8F5F-264674156847}">
      <dgm:prSet/>
      <dgm:spPr/>
      <dgm:t>
        <a:bodyPr/>
        <a:lstStyle/>
        <a:p>
          <a:endParaRPr lang="es-MX"/>
        </a:p>
      </dgm:t>
    </dgm:pt>
    <dgm:pt modelId="{8A29F70C-A318-41B5-B025-A7C2F1C8E8B5}">
      <dgm:prSet phldrT="[Texto]"/>
      <dgm:spPr/>
      <dgm:t>
        <a:bodyPr/>
        <a:lstStyle/>
        <a:p>
          <a:pPr algn="l"/>
          <a:r>
            <a:rPr lang="es-MX" dirty="0" smtClean="0"/>
            <a:t>La </a:t>
          </a:r>
          <a:r>
            <a:rPr lang="es-MX" b="1" dirty="0" smtClean="0">
              <a:solidFill>
                <a:srgbClr val="FF0000"/>
              </a:solidFill>
            </a:rPr>
            <a:t>CREATIVIDAD</a:t>
          </a:r>
          <a:r>
            <a:rPr lang="es-MX" dirty="0" smtClean="0"/>
            <a:t> es la base insustituible de la innovación</a:t>
          </a:r>
          <a:endParaRPr lang="es-MX" dirty="0"/>
        </a:p>
      </dgm:t>
    </dgm:pt>
    <dgm:pt modelId="{D82AD5A7-3D4C-4226-B464-4C6AABE1336E}" type="parTrans" cxnId="{E0937048-124A-4A5D-AAE6-C8B37856028C}">
      <dgm:prSet/>
      <dgm:spPr/>
      <dgm:t>
        <a:bodyPr/>
        <a:lstStyle/>
        <a:p>
          <a:endParaRPr lang="es-MX"/>
        </a:p>
      </dgm:t>
    </dgm:pt>
    <dgm:pt modelId="{6AC06BAD-D4CA-4FCC-A024-F9567BEC4E32}" type="sibTrans" cxnId="{E0937048-124A-4A5D-AAE6-C8B37856028C}">
      <dgm:prSet/>
      <dgm:spPr/>
      <dgm:t>
        <a:bodyPr/>
        <a:lstStyle/>
        <a:p>
          <a:endParaRPr lang="es-MX"/>
        </a:p>
      </dgm:t>
    </dgm:pt>
    <dgm:pt modelId="{8BBA5C98-591E-49D1-AE57-01B9B0DD8CD6}" type="pres">
      <dgm:prSet presAssocID="{CD5788A8-46D2-4458-8F16-87D6F07F005F}" presName="compositeShape" presStyleCnt="0">
        <dgm:presLayoutVars>
          <dgm:dir/>
          <dgm:resizeHandles/>
        </dgm:presLayoutVars>
      </dgm:prSet>
      <dgm:spPr/>
    </dgm:pt>
    <dgm:pt modelId="{989DC1EC-A403-4BB4-A5F1-80DD3D5548DB}" type="pres">
      <dgm:prSet presAssocID="{CD5788A8-46D2-4458-8F16-87D6F07F005F}" presName="pyramid" presStyleLbl="node1" presStyleIdx="0" presStyleCnt="1"/>
      <dgm:spPr/>
    </dgm:pt>
    <dgm:pt modelId="{6D3CD50E-85DB-47DB-AC4F-E958E3DB95F9}" type="pres">
      <dgm:prSet presAssocID="{CD5788A8-46D2-4458-8F16-87D6F07F005F}" presName="theList" presStyleCnt="0"/>
      <dgm:spPr/>
    </dgm:pt>
    <dgm:pt modelId="{29E7F418-D3B9-43B0-A2C8-A5DC06BB2C8C}" type="pres">
      <dgm:prSet presAssocID="{995DCDC0-D750-483E-B8B9-FD79B982BA1F}" presName="aNode" presStyleLbl="fgAcc1" presStyleIdx="0" presStyleCnt="3">
        <dgm:presLayoutVars>
          <dgm:bulletEnabled val="1"/>
        </dgm:presLayoutVars>
      </dgm:prSet>
      <dgm:spPr/>
      <dgm:t>
        <a:bodyPr/>
        <a:lstStyle/>
        <a:p>
          <a:endParaRPr lang="es-ES"/>
        </a:p>
      </dgm:t>
    </dgm:pt>
    <dgm:pt modelId="{F1BBB4AA-F311-4D8E-A217-E5D5560F39B3}" type="pres">
      <dgm:prSet presAssocID="{995DCDC0-D750-483E-B8B9-FD79B982BA1F}" presName="aSpace" presStyleCnt="0"/>
      <dgm:spPr/>
    </dgm:pt>
    <dgm:pt modelId="{1C2F9CAF-AE9A-4DD7-B351-9351BE11B6A0}" type="pres">
      <dgm:prSet presAssocID="{88FD195B-64CD-4B44-A618-B75429ABBE0C}" presName="aNode" presStyleLbl="fgAcc1" presStyleIdx="1" presStyleCnt="3">
        <dgm:presLayoutVars>
          <dgm:bulletEnabled val="1"/>
        </dgm:presLayoutVars>
      </dgm:prSet>
      <dgm:spPr/>
      <dgm:t>
        <a:bodyPr/>
        <a:lstStyle/>
        <a:p>
          <a:endParaRPr lang="es-ES"/>
        </a:p>
      </dgm:t>
    </dgm:pt>
    <dgm:pt modelId="{437BEB13-2635-45C3-BCC6-EF908AFBD9C1}" type="pres">
      <dgm:prSet presAssocID="{88FD195B-64CD-4B44-A618-B75429ABBE0C}" presName="aSpace" presStyleCnt="0"/>
      <dgm:spPr/>
    </dgm:pt>
    <dgm:pt modelId="{AC25B3E0-29AA-4A80-9637-C6D1A12D4EDA}" type="pres">
      <dgm:prSet presAssocID="{8A29F70C-A318-41B5-B025-A7C2F1C8E8B5}" presName="aNode" presStyleLbl="fgAcc1" presStyleIdx="2" presStyleCnt="3">
        <dgm:presLayoutVars>
          <dgm:bulletEnabled val="1"/>
        </dgm:presLayoutVars>
      </dgm:prSet>
      <dgm:spPr/>
      <dgm:t>
        <a:bodyPr/>
        <a:lstStyle/>
        <a:p>
          <a:endParaRPr lang="es-MX"/>
        </a:p>
      </dgm:t>
    </dgm:pt>
    <dgm:pt modelId="{A1684ECC-F05F-48F4-990F-E56242E7F5B0}" type="pres">
      <dgm:prSet presAssocID="{8A29F70C-A318-41B5-B025-A7C2F1C8E8B5}" presName="aSpace" presStyleCnt="0"/>
      <dgm:spPr/>
    </dgm:pt>
  </dgm:ptLst>
  <dgm:cxnLst>
    <dgm:cxn modelId="{B6321F00-7AC3-4C5F-8F5F-264674156847}" srcId="{CD5788A8-46D2-4458-8F16-87D6F07F005F}" destId="{88FD195B-64CD-4B44-A618-B75429ABBE0C}" srcOrd="1" destOrd="0" parTransId="{0CBB19F4-4E3F-4A86-9F16-85EE2AC81E89}" sibTransId="{4F3DF5E6-A2F8-441E-B409-C7AA7C3E68BB}"/>
    <dgm:cxn modelId="{E0937048-124A-4A5D-AAE6-C8B37856028C}" srcId="{CD5788A8-46D2-4458-8F16-87D6F07F005F}" destId="{8A29F70C-A318-41B5-B025-A7C2F1C8E8B5}" srcOrd="2" destOrd="0" parTransId="{D82AD5A7-3D4C-4226-B464-4C6AABE1336E}" sibTransId="{6AC06BAD-D4CA-4FCC-A024-F9567BEC4E32}"/>
    <dgm:cxn modelId="{AA9D51AA-2530-495C-BBF2-EBDE8C4416A5}" srcId="{CD5788A8-46D2-4458-8F16-87D6F07F005F}" destId="{995DCDC0-D750-483E-B8B9-FD79B982BA1F}" srcOrd="0" destOrd="0" parTransId="{E80AB12B-BB65-4ABB-8F60-D303743DEF08}" sibTransId="{73847920-06EE-4592-9A23-93E5FDD3B60E}"/>
    <dgm:cxn modelId="{F7AE5D05-7C6E-5D4F-B731-1886A34B9A1E}" type="presOf" srcId="{CD5788A8-46D2-4458-8F16-87D6F07F005F}" destId="{8BBA5C98-591E-49D1-AE57-01B9B0DD8CD6}" srcOrd="0" destOrd="0" presId="urn:microsoft.com/office/officeart/2005/8/layout/pyramid2"/>
    <dgm:cxn modelId="{B861F6BB-4DF5-6B44-88AA-DA33FFD432D9}" type="presOf" srcId="{995DCDC0-D750-483E-B8B9-FD79B982BA1F}" destId="{29E7F418-D3B9-43B0-A2C8-A5DC06BB2C8C}" srcOrd="0" destOrd="0" presId="urn:microsoft.com/office/officeart/2005/8/layout/pyramid2"/>
    <dgm:cxn modelId="{B47B8406-055F-A84D-BC4B-1B1CFF2ED61F}" type="presOf" srcId="{88FD195B-64CD-4B44-A618-B75429ABBE0C}" destId="{1C2F9CAF-AE9A-4DD7-B351-9351BE11B6A0}" srcOrd="0" destOrd="0" presId="urn:microsoft.com/office/officeart/2005/8/layout/pyramid2"/>
    <dgm:cxn modelId="{3B394E11-C996-1B40-8CC0-854D61AEB238}" type="presOf" srcId="{8A29F70C-A318-41B5-B025-A7C2F1C8E8B5}" destId="{AC25B3E0-29AA-4A80-9637-C6D1A12D4EDA}" srcOrd="0" destOrd="0" presId="urn:microsoft.com/office/officeart/2005/8/layout/pyramid2"/>
    <dgm:cxn modelId="{A9A138EA-9FB6-0743-B1BB-0962166E1D4A}" type="presParOf" srcId="{8BBA5C98-591E-49D1-AE57-01B9B0DD8CD6}" destId="{989DC1EC-A403-4BB4-A5F1-80DD3D5548DB}" srcOrd="0" destOrd="0" presId="urn:microsoft.com/office/officeart/2005/8/layout/pyramid2"/>
    <dgm:cxn modelId="{6BCA586F-F2E9-8545-9EEE-83CF1866A9DD}" type="presParOf" srcId="{8BBA5C98-591E-49D1-AE57-01B9B0DD8CD6}" destId="{6D3CD50E-85DB-47DB-AC4F-E958E3DB95F9}" srcOrd="1" destOrd="0" presId="urn:microsoft.com/office/officeart/2005/8/layout/pyramid2"/>
    <dgm:cxn modelId="{2A53D244-6679-FD49-8555-6F29F42F5499}" type="presParOf" srcId="{6D3CD50E-85DB-47DB-AC4F-E958E3DB95F9}" destId="{29E7F418-D3B9-43B0-A2C8-A5DC06BB2C8C}" srcOrd="0" destOrd="0" presId="urn:microsoft.com/office/officeart/2005/8/layout/pyramid2"/>
    <dgm:cxn modelId="{E0DF1EF5-5CF1-9648-8A73-1F9FA6ED13EA}" type="presParOf" srcId="{6D3CD50E-85DB-47DB-AC4F-E958E3DB95F9}" destId="{F1BBB4AA-F311-4D8E-A217-E5D5560F39B3}" srcOrd="1" destOrd="0" presId="urn:microsoft.com/office/officeart/2005/8/layout/pyramid2"/>
    <dgm:cxn modelId="{4A6B9A84-D271-8B48-9AE5-7685D6C8CF63}" type="presParOf" srcId="{6D3CD50E-85DB-47DB-AC4F-E958E3DB95F9}" destId="{1C2F9CAF-AE9A-4DD7-B351-9351BE11B6A0}" srcOrd="2" destOrd="0" presId="urn:microsoft.com/office/officeart/2005/8/layout/pyramid2"/>
    <dgm:cxn modelId="{FF737CD2-D525-6B40-85B1-CF8F1D98D463}" type="presParOf" srcId="{6D3CD50E-85DB-47DB-AC4F-E958E3DB95F9}" destId="{437BEB13-2635-45C3-BCC6-EF908AFBD9C1}" srcOrd="3" destOrd="0" presId="urn:microsoft.com/office/officeart/2005/8/layout/pyramid2"/>
    <dgm:cxn modelId="{A08DE283-F9C1-8D45-B64D-8C814BEB546C}" type="presParOf" srcId="{6D3CD50E-85DB-47DB-AC4F-E958E3DB95F9}" destId="{AC25B3E0-29AA-4A80-9637-C6D1A12D4EDA}" srcOrd="4" destOrd="0" presId="urn:microsoft.com/office/officeart/2005/8/layout/pyramid2"/>
    <dgm:cxn modelId="{E58C3EBE-1C07-7A43-8A38-EDD1C139607F}" type="presParOf" srcId="{6D3CD50E-85DB-47DB-AC4F-E958E3DB95F9}" destId="{A1684ECC-F05F-48F4-990F-E56242E7F5B0}"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81842B-28C6-E143-9B88-7234D58B2442}"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s-ES"/>
        </a:p>
      </dgm:t>
    </dgm:pt>
    <dgm:pt modelId="{FE88388D-EAC0-F043-9D13-91579CFB6CF4}">
      <dgm:prSet/>
      <dgm:spPr/>
      <dgm:t>
        <a:bodyPr/>
        <a:lstStyle/>
        <a:p>
          <a:pPr rtl="0"/>
          <a:r>
            <a:rPr lang="es-ES" smtClean="0"/>
            <a:t>Instituciones</a:t>
          </a:r>
          <a:endParaRPr lang="es-ES"/>
        </a:p>
      </dgm:t>
    </dgm:pt>
    <dgm:pt modelId="{EF235A7A-2A48-2645-AA03-8B8F84434E1F}" type="parTrans" cxnId="{320F1616-D1B1-F242-9EFA-B45FBDBE46CB}">
      <dgm:prSet/>
      <dgm:spPr/>
      <dgm:t>
        <a:bodyPr/>
        <a:lstStyle/>
        <a:p>
          <a:endParaRPr lang="es-ES"/>
        </a:p>
      </dgm:t>
    </dgm:pt>
    <dgm:pt modelId="{206BC921-6FA6-0048-94A1-88204BA027C6}" type="sibTrans" cxnId="{320F1616-D1B1-F242-9EFA-B45FBDBE46CB}">
      <dgm:prSet/>
      <dgm:spPr/>
      <dgm:t>
        <a:bodyPr/>
        <a:lstStyle/>
        <a:p>
          <a:endParaRPr lang="es-ES"/>
        </a:p>
      </dgm:t>
    </dgm:pt>
    <dgm:pt modelId="{CE6D07FC-8081-6F48-89D6-EF00A6D10E5A}">
      <dgm:prSet/>
      <dgm:spPr/>
      <dgm:t>
        <a:bodyPr/>
        <a:lstStyle/>
        <a:p>
          <a:pPr rtl="0"/>
          <a:r>
            <a:rPr lang="es-ES" dirty="0" smtClean="0"/>
            <a:t>Capital Humano e Investigación</a:t>
          </a:r>
          <a:endParaRPr lang="es-ES" dirty="0"/>
        </a:p>
      </dgm:t>
    </dgm:pt>
    <dgm:pt modelId="{4114C79D-52DA-AD48-92F6-870E5E1BA3FF}" type="parTrans" cxnId="{A18DCB79-8876-924E-A9DC-FFED697A898F}">
      <dgm:prSet/>
      <dgm:spPr/>
      <dgm:t>
        <a:bodyPr/>
        <a:lstStyle/>
        <a:p>
          <a:endParaRPr lang="es-ES"/>
        </a:p>
      </dgm:t>
    </dgm:pt>
    <dgm:pt modelId="{D63D8BED-2791-BF4B-B045-A58BC578442B}" type="sibTrans" cxnId="{A18DCB79-8876-924E-A9DC-FFED697A898F}">
      <dgm:prSet/>
      <dgm:spPr/>
      <dgm:t>
        <a:bodyPr/>
        <a:lstStyle/>
        <a:p>
          <a:endParaRPr lang="es-ES"/>
        </a:p>
      </dgm:t>
    </dgm:pt>
    <dgm:pt modelId="{7158DAEE-4C29-B94E-B157-9980C68865D3}">
      <dgm:prSet/>
      <dgm:spPr/>
      <dgm:t>
        <a:bodyPr/>
        <a:lstStyle/>
        <a:p>
          <a:pPr rtl="0"/>
          <a:r>
            <a:rPr lang="es-ES" smtClean="0"/>
            <a:t>Infraestructura</a:t>
          </a:r>
          <a:endParaRPr lang="es-ES"/>
        </a:p>
      </dgm:t>
    </dgm:pt>
    <dgm:pt modelId="{A341FE6D-2417-BD4D-8109-CA7D77B10628}" type="parTrans" cxnId="{A61232C2-BD50-3949-9D17-D30971343E38}">
      <dgm:prSet/>
      <dgm:spPr/>
      <dgm:t>
        <a:bodyPr/>
        <a:lstStyle/>
        <a:p>
          <a:endParaRPr lang="es-ES"/>
        </a:p>
      </dgm:t>
    </dgm:pt>
    <dgm:pt modelId="{E8AE66E3-0ABA-FD4A-9F1D-481D76F13731}" type="sibTrans" cxnId="{A61232C2-BD50-3949-9D17-D30971343E38}">
      <dgm:prSet/>
      <dgm:spPr/>
      <dgm:t>
        <a:bodyPr/>
        <a:lstStyle/>
        <a:p>
          <a:endParaRPr lang="es-ES"/>
        </a:p>
      </dgm:t>
    </dgm:pt>
    <dgm:pt modelId="{0D83DA84-D6DA-934E-913B-B30D4C854519}">
      <dgm:prSet/>
      <dgm:spPr/>
      <dgm:t>
        <a:bodyPr/>
        <a:lstStyle/>
        <a:p>
          <a:pPr rtl="0"/>
          <a:r>
            <a:rPr lang="es-ES" smtClean="0"/>
            <a:t>Sofisticación del mercado</a:t>
          </a:r>
          <a:endParaRPr lang="es-ES"/>
        </a:p>
      </dgm:t>
    </dgm:pt>
    <dgm:pt modelId="{914A9916-76FD-5C44-B564-9B8638290537}" type="parTrans" cxnId="{F3D4F969-8E74-CA44-82E3-8F923A8578CA}">
      <dgm:prSet/>
      <dgm:spPr/>
      <dgm:t>
        <a:bodyPr/>
        <a:lstStyle/>
        <a:p>
          <a:endParaRPr lang="es-ES"/>
        </a:p>
      </dgm:t>
    </dgm:pt>
    <dgm:pt modelId="{A4ED84A0-1B53-1442-8DD3-DAA0D2591C40}" type="sibTrans" cxnId="{F3D4F969-8E74-CA44-82E3-8F923A8578CA}">
      <dgm:prSet/>
      <dgm:spPr/>
      <dgm:t>
        <a:bodyPr/>
        <a:lstStyle/>
        <a:p>
          <a:endParaRPr lang="es-ES"/>
        </a:p>
      </dgm:t>
    </dgm:pt>
    <dgm:pt modelId="{142119B1-CDF2-324E-A823-5B6017179C93}">
      <dgm:prSet/>
      <dgm:spPr/>
      <dgm:t>
        <a:bodyPr/>
        <a:lstStyle/>
        <a:p>
          <a:pPr rtl="0"/>
          <a:r>
            <a:rPr lang="es-ES" smtClean="0"/>
            <a:t>Sofisticación de los negocios</a:t>
          </a:r>
          <a:endParaRPr lang="es-ES"/>
        </a:p>
      </dgm:t>
    </dgm:pt>
    <dgm:pt modelId="{A9D1E444-A43F-E940-AF37-230DA838BCEC}" type="parTrans" cxnId="{E4D250CE-CB6F-1149-8F98-8F829A9E882A}">
      <dgm:prSet/>
      <dgm:spPr/>
      <dgm:t>
        <a:bodyPr/>
        <a:lstStyle/>
        <a:p>
          <a:endParaRPr lang="es-ES"/>
        </a:p>
      </dgm:t>
    </dgm:pt>
    <dgm:pt modelId="{98C6A6F3-9031-7B4E-9CEF-9018283067E8}" type="sibTrans" cxnId="{E4D250CE-CB6F-1149-8F98-8F829A9E882A}">
      <dgm:prSet/>
      <dgm:spPr/>
      <dgm:t>
        <a:bodyPr/>
        <a:lstStyle/>
        <a:p>
          <a:endParaRPr lang="es-ES"/>
        </a:p>
      </dgm:t>
    </dgm:pt>
    <dgm:pt modelId="{0E13FDB7-4ED9-2D4E-BD0B-D12830B27015}" type="pres">
      <dgm:prSet presAssocID="{9181842B-28C6-E143-9B88-7234D58B2442}" presName="vert0" presStyleCnt="0">
        <dgm:presLayoutVars>
          <dgm:dir/>
          <dgm:animOne val="branch"/>
          <dgm:animLvl val="lvl"/>
        </dgm:presLayoutVars>
      </dgm:prSet>
      <dgm:spPr/>
      <dgm:t>
        <a:bodyPr/>
        <a:lstStyle/>
        <a:p>
          <a:endParaRPr lang="es-ES"/>
        </a:p>
      </dgm:t>
    </dgm:pt>
    <dgm:pt modelId="{9DE7BD27-52D3-C543-AA17-9B465978E8B9}" type="pres">
      <dgm:prSet presAssocID="{FE88388D-EAC0-F043-9D13-91579CFB6CF4}" presName="thickLine" presStyleLbl="alignNode1" presStyleIdx="0" presStyleCnt="5" custLinFactNeighborX="-909" custLinFactNeighborY="-29054"/>
      <dgm:spPr/>
    </dgm:pt>
    <dgm:pt modelId="{47D84D8F-FD39-644F-92A0-54F5B3609C89}" type="pres">
      <dgm:prSet presAssocID="{FE88388D-EAC0-F043-9D13-91579CFB6CF4}" presName="horz1" presStyleCnt="0"/>
      <dgm:spPr/>
    </dgm:pt>
    <dgm:pt modelId="{F9C880F7-B905-5042-99B3-DC4C0DA1E725}" type="pres">
      <dgm:prSet presAssocID="{FE88388D-EAC0-F043-9D13-91579CFB6CF4}" presName="tx1" presStyleLbl="revTx" presStyleIdx="0" presStyleCnt="5"/>
      <dgm:spPr/>
      <dgm:t>
        <a:bodyPr/>
        <a:lstStyle/>
        <a:p>
          <a:endParaRPr lang="es-ES"/>
        </a:p>
      </dgm:t>
    </dgm:pt>
    <dgm:pt modelId="{A2E12F42-15D8-5E4A-AB2A-7797B10E43F5}" type="pres">
      <dgm:prSet presAssocID="{FE88388D-EAC0-F043-9D13-91579CFB6CF4}" presName="vert1" presStyleCnt="0"/>
      <dgm:spPr/>
    </dgm:pt>
    <dgm:pt modelId="{512378CB-FC14-CE46-87C1-66660217ABB6}" type="pres">
      <dgm:prSet presAssocID="{CE6D07FC-8081-6F48-89D6-EF00A6D10E5A}" presName="thickLine" presStyleLbl="alignNode1" presStyleIdx="1" presStyleCnt="5"/>
      <dgm:spPr/>
    </dgm:pt>
    <dgm:pt modelId="{69548015-BDBA-E047-BB7C-427A36E4643A}" type="pres">
      <dgm:prSet presAssocID="{CE6D07FC-8081-6F48-89D6-EF00A6D10E5A}" presName="horz1" presStyleCnt="0"/>
      <dgm:spPr/>
    </dgm:pt>
    <dgm:pt modelId="{238B2C07-D783-D744-8398-5210DC273E73}" type="pres">
      <dgm:prSet presAssocID="{CE6D07FC-8081-6F48-89D6-EF00A6D10E5A}" presName="tx1" presStyleLbl="revTx" presStyleIdx="1" presStyleCnt="5"/>
      <dgm:spPr/>
      <dgm:t>
        <a:bodyPr/>
        <a:lstStyle/>
        <a:p>
          <a:endParaRPr lang="es-ES"/>
        </a:p>
      </dgm:t>
    </dgm:pt>
    <dgm:pt modelId="{6F17B310-BD20-624F-8623-38F391BB8AD7}" type="pres">
      <dgm:prSet presAssocID="{CE6D07FC-8081-6F48-89D6-EF00A6D10E5A}" presName="vert1" presStyleCnt="0"/>
      <dgm:spPr/>
    </dgm:pt>
    <dgm:pt modelId="{1B7CE992-A77D-714A-A209-65ABA5F0A2CE}" type="pres">
      <dgm:prSet presAssocID="{7158DAEE-4C29-B94E-B157-9980C68865D3}" presName="thickLine" presStyleLbl="alignNode1" presStyleIdx="2" presStyleCnt="5"/>
      <dgm:spPr/>
    </dgm:pt>
    <dgm:pt modelId="{B674271C-6A39-C049-BC14-9A4AC9300D7F}" type="pres">
      <dgm:prSet presAssocID="{7158DAEE-4C29-B94E-B157-9980C68865D3}" presName="horz1" presStyleCnt="0"/>
      <dgm:spPr/>
    </dgm:pt>
    <dgm:pt modelId="{0AA538A7-5663-1C40-ADE8-7C7E0ABB5A56}" type="pres">
      <dgm:prSet presAssocID="{7158DAEE-4C29-B94E-B157-9980C68865D3}" presName="tx1" presStyleLbl="revTx" presStyleIdx="2" presStyleCnt="5"/>
      <dgm:spPr/>
      <dgm:t>
        <a:bodyPr/>
        <a:lstStyle/>
        <a:p>
          <a:endParaRPr lang="es-ES"/>
        </a:p>
      </dgm:t>
    </dgm:pt>
    <dgm:pt modelId="{A0A80C59-9F26-AF4A-B1C8-A4E0CCDF5CFD}" type="pres">
      <dgm:prSet presAssocID="{7158DAEE-4C29-B94E-B157-9980C68865D3}" presName="vert1" presStyleCnt="0"/>
      <dgm:spPr/>
    </dgm:pt>
    <dgm:pt modelId="{6287CA8C-908B-CF43-B8A6-13BB7B1C86DB}" type="pres">
      <dgm:prSet presAssocID="{0D83DA84-D6DA-934E-913B-B30D4C854519}" presName="thickLine" presStyleLbl="alignNode1" presStyleIdx="3" presStyleCnt="5"/>
      <dgm:spPr/>
    </dgm:pt>
    <dgm:pt modelId="{E66E8B77-0E5B-6A47-A2A6-7DFE9D9B4FF4}" type="pres">
      <dgm:prSet presAssocID="{0D83DA84-D6DA-934E-913B-B30D4C854519}" presName="horz1" presStyleCnt="0"/>
      <dgm:spPr/>
    </dgm:pt>
    <dgm:pt modelId="{C668957B-99E3-5743-9334-738F6DE773A5}" type="pres">
      <dgm:prSet presAssocID="{0D83DA84-D6DA-934E-913B-B30D4C854519}" presName="tx1" presStyleLbl="revTx" presStyleIdx="3" presStyleCnt="5"/>
      <dgm:spPr/>
      <dgm:t>
        <a:bodyPr/>
        <a:lstStyle/>
        <a:p>
          <a:endParaRPr lang="es-ES"/>
        </a:p>
      </dgm:t>
    </dgm:pt>
    <dgm:pt modelId="{8B66E496-D823-3A40-BCD5-F86FC99921F9}" type="pres">
      <dgm:prSet presAssocID="{0D83DA84-D6DA-934E-913B-B30D4C854519}" presName="vert1" presStyleCnt="0"/>
      <dgm:spPr/>
    </dgm:pt>
    <dgm:pt modelId="{CF630E9E-CCC5-FD47-82DE-98C54CE28762}" type="pres">
      <dgm:prSet presAssocID="{142119B1-CDF2-324E-A823-5B6017179C93}" presName="thickLine" presStyleLbl="alignNode1" presStyleIdx="4" presStyleCnt="5"/>
      <dgm:spPr/>
    </dgm:pt>
    <dgm:pt modelId="{5D18CDB7-FBFD-1742-BD84-1347FF98DE70}" type="pres">
      <dgm:prSet presAssocID="{142119B1-CDF2-324E-A823-5B6017179C93}" presName="horz1" presStyleCnt="0"/>
      <dgm:spPr/>
    </dgm:pt>
    <dgm:pt modelId="{E11994FF-611D-EF4A-B4E6-7B162DC50408}" type="pres">
      <dgm:prSet presAssocID="{142119B1-CDF2-324E-A823-5B6017179C93}" presName="tx1" presStyleLbl="revTx" presStyleIdx="4" presStyleCnt="5"/>
      <dgm:spPr/>
      <dgm:t>
        <a:bodyPr/>
        <a:lstStyle/>
        <a:p>
          <a:endParaRPr lang="es-ES"/>
        </a:p>
      </dgm:t>
    </dgm:pt>
    <dgm:pt modelId="{8A9E7AF0-22CC-2246-90F9-C5F0B9E780FE}" type="pres">
      <dgm:prSet presAssocID="{142119B1-CDF2-324E-A823-5B6017179C93}" presName="vert1" presStyleCnt="0"/>
      <dgm:spPr/>
    </dgm:pt>
  </dgm:ptLst>
  <dgm:cxnLst>
    <dgm:cxn modelId="{AE633924-66B4-104F-A90F-932147302997}" type="presOf" srcId="{142119B1-CDF2-324E-A823-5B6017179C93}" destId="{E11994FF-611D-EF4A-B4E6-7B162DC50408}" srcOrd="0" destOrd="0" presId="urn:microsoft.com/office/officeart/2008/layout/LinedList"/>
    <dgm:cxn modelId="{32C3D1AB-B32B-5847-ABEE-B0533E4FFA50}" type="presOf" srcId="{7158DAEE-4C29-B94E-B157-9980C68865D3}" destId="{0AA538A7-5663-1C40-ADE8-7C7E0ABB5A56}" srcOrd="0" destOrd="0" presId="urn:microsoft.com/office/officeart/2008/layout/LinedList"/>
    <dgm:cxn modelId="{E4D250CE-CB6F-1149-8F98-8F829A9E882A}" srcId="{9181842B-28C6-E143-9B88-7234D58B2442}" destId="{142119B1-CDF2-324E-A823-5B6017179C93}" srcOrd="4" destOrd="0" parTransId="{A9D1E444-A43F-E940-AF37-230DA838BCEC}" sibTransId="{98C6A6F3-9031-7B4E-9CEF-9018283067E8}"/>
    <dgm:cxn modelId="{F3D4F969-8E74-CA44-82E3-8F923A8578CA}" srcId="{9181842B-28C6-E143-9B88-7234D58B2442}" destId="{0D83DA84-D6DA-934E-913B-B30D4C854519}" srcOrd="3" destOrd="0" parTransId="{914A9916-76FD-5C44-B564-9B8638290537}" sibTransId="{A4ED84A0-1B53-1442-8DD3-DAA0D2591C40}"/>
    <dgm:cxn modelId="{677A637D-214E-5246-ADA9-3006194CF8F9}" type="presOf" srcId="{FE88388D-EAC0-F043-9D13-91579CFB6CF4}" destId="{F9C880F7-B905-5042-99B3-DC4C0DA1E725}" srcOrd="0" destOrd="0" presId="urn:microsoft.com/office/officeart/2008/layout/LinedList"/>
    <dgm:cxn modelId="{0C0DB8B0-BD9C-494C-BD81-CACF87128F12}" type="presOf" srcId="{9181842B-28C6-E143-9B88-7234D58B2442}" destId="{0E13FDB7-4ED9-2D4E-BD0B-D12830B27015}" srcOrd="0" destOrd="0" presId="urn:microsoft.com/office/officeart/2008/layout/LinedList"/>
    <dgm:cxn modelId="{A18DCB79-8876-924E-A9DC-FFED697A898F}" srcId="{9181842B-28C6-E143-9B88-7234D58B2442}" destId="{CE6D07FC-8081-6F48-89D6-EF00A6D10E5A}" srcOrd="1" destOrd="0" parTransId="{4114C79D-52DA-AD48-92F6-870E5E1BA3FF}" sibTransId="{D63D8BED-2791-BF4B-B045-A58BC578442B}"/>
    <dgm:cxn modelId="{320F1616-D1B1-F242-9EFA-B45FBDBE46CB}" srcId="{9181842B-28C6-E143-9B88-7234D58B2442}" destId="{FE88388D-EAC0-F043-9D13-91579CFB6CF4}" srcOrd="0" destOrd="0" parTransId="{EF235A7A-2A48-2645-AA03-8B8F84434E1F}" sibTransId="{206BC921-6FA6-0048-94A1-88204BA027C6}"/>
    <dgm:cxn modelId="{37004D3C-4B33-C241-BFC6-BB262626D434}" type="presOf" srcId="{CE6D07FC-8081-6F48-89D6-EF00A6D10E5A}" destId="{238B2C07-D783-D744-8398-5210DC273E73}" srcOrd="0" destOrd="0" presId="urn:microsoft.com/office/officeart/2008/layout/LinedList"/>
    <dgm:cxn modelId="{A61232C2-BD50-3949-9D17-D30971343E38}" srcId="{9181842B-28C6-E143-9B88-7234D58B2442}" destId="{7158DAEE-4C29-B94E-B157-9980C68865D3}" srcOrd="2" destOrd="0" parTransId="{A341FE6D-2417-BD4D-8109-CA7D77B10628}" sibTransId="{E8AE66E3-0ABA-FD4A-9F1D-481D76F13731}"/>
    <dgm:cxn modelId="{BFE3BD08-4618-CA4E-9242-7F5DCB05AC04}" type="presOf" srcId="{0D83DA84-D6DA-934E-913B-B30D4C854519}" destId="{C668957B-99E3-5743-9334-738F6DE773A5}" srcOrd="0" destOrd="0" presId="urn:microsoft.com/office/officeart/2008/layout/LinedList"/>
    <dgm:cxn modelId="{0B1343F6-B364-2947-8887-B475AE63EC5D}" type="presParOf" srcId="{0E13FDB7-4ED9-2D4E-BD0B-D12830B27015}" destId="{9DE7BD27-52D3-C543-AA17-9B465978E8B9}" srcOrd="0" destOrd="0" presId="urn:microsoft.com/office/officeart/2008/layout/LinedList"/>
    <dgm:cxn modelId="{0B71B05A-4CA9-A549-B9C6-5E81BE929B23}" type="presParOf" srcId="{0E13FDB7-4ED9-2D4E-BD0B-D12830B27015}" destId="{47D84D8F-FD39-644F-92A0-54F5B3609C89}" srcOrd="1" destOrd="0" presId="urn:microsoft.com/office/officeart/2008/layout/LinedList"/>
    <dgm:cxn modelId="{8B7DCBA6-AF6B-7F47-B235-51D9E6A24517}" type="presParOf" srcId="{47D84D8F-FD39-644F-92A0-54F5B3609C89}" destId="{F9C880F7-B905-5042-99B3-DC4C0DA1E725}" srcOrd="0" destOrd="0" presId="urn:microsoft.com/office/officeart/2008/layout/LinedList"/>
    <dgm:cxn modelId="{3420AB7E-58DE-3D4A-9AA0-DF9D5E7655EF}" type="presParOf" srcId="{47D84D8F-FD39-644F-92A0-54F5B3609C89}" destId="{A2E12F42-15D8-5E4A-AB2A-7797B10E43F5}" srcOrd="1" destOrd="0" presId="urn:microsoft.com/office/officeart/2008/layout/LinedList"/>
    <dgm:cxn modelId="{5F4DD95B-E239-1249-8A04-C6F5ED040E2D}" type="presParOf" srcId="{0E13FDB7-4ED9-2D4E-BD0B-D12830B27015}" destId="{512378CB-FC14-CE46-87C1-66660217ABB6}" srcOrd="2" destOrd="0" presId="urn:microsoft.com/office/officeart/2008/layout/LinedList"/>
    <dgm:cxn modelId="{D954C64A-FDCE-4042-B13E-1CCCBCF973CD}" type="presParOf" srcId="{0E13FDB7-4ED9-2D4E-BD0B-D12830B27015}" destId="{69548015-BDBA-E047-BB7C-427A36E4643A}" srcOrd="3" destOrd="0" presId="urn:microsoft.com/office/officeart/2008/layout/LinedList"/>
    <dgm:cxn modelId="{DA603B4A-3B3E-4B4C-B37A-B517A452A470}" type="presParOf" srcId="{69548015-BDBA-E047-BB7C-427A36E4643A}" destId="{238B2C07-D783-D744-8398-5210DC273E73}" srcOrd="0" destOrd="0" presId="urn:microsoft.com/office/officeart/2008/layout/LinedList"/>
    <dgm:cxn modelId="{BDB5F05B-3316-5F47-BA2D-22BA3708CBEF}" type="presParOf" srcId="{69548015-BDBA-E047-BB7C-427A36E4643A}" destId="{6F17B310-BD20-624F-8623-38F391BB8AD7}" srcOrd="1" destOrd="0" presId="urn:microsoft.com/office/officeart/2008/layout/LinedList"/>
    <dgm:cxn modelId="{4E63B3E4-2267-DB45-898D-6ED338D8A0F3}" type="presParOf" srcId="{0E13FDB7-4ED9-2D4E-BD0B-D12830B27015}" destId="{1B7CE992-A77D-714A-A209-65ABA5F0A2CE}" srcOrd="4" destOrd="0" presId="urn:microsoft.com/office/officeart/2008/layout/LinedList"/>
    <dgm:cxn modelId="{FB4E3AAD-6433-C642-9CB3-9B330572B215}" type="presParOf" srcId="{0E13FDB7-4ED9-2D4E-BD0B-D12830B27015}" destId="{B674271C-6A39-C049-BC14-9A4AC9300D7F}" srcOrd="5" destOrd="0" presId="urn:microsoft.com/office/officeart/2008/layout/LinedList"/>
    <dgm:cxn modelId="{ECEE6AFB-F808-4549-B0A2-A01CA90878C0}" type="presParOf" srcId="{B674271C-6A39-C049-BC14-9A4AC9300D7F}" destId="{0AA538A7-5663-1C40-ADE8-7C7E0ABB5A56}" srcOrd="0" destOrd="0" presId="urn:microsoft.com/office/officeart/2008/layout/LinedList"/>
    <dgm:cxn modelId="{29EEAE93-94D4-5946-93D2-02558B073F67}" type="presParOf" srcId="{B674271C-6A39-C049-BC14-9A4AC9300D7F}" destId="{A0A80C59-9F26-AF4A-B1C8-A4E0CCDF5CFD}" srcOrd="1" destOrd="0" presId="urn:microsoft.com/office/officeart/2008/layout/LinedList"/>
    <dgm:cxn modelId="{B7BA9200-CE48-D547-8688-A75E27AEDCFF}" type="presParOf" srcId="{0E13FDB7-4ED9-2D4E-BD0B-D12830B27015}" destId="{6287CA8C-908B-CF43-B8A6-13BB7B1C86DB}" srcOrd="6" destOrd="0" presId="urn:microsoft.com/office/officeart/2008/layout/LinedList"/>
    <dgm:cxn modelId="{6D4F065F-549A-8E46-9E4C-DC430FD87497}" type="presParOf" srcId="{0E13FDB7-4ED9-2D4E-BD0B-D12830B27015}" destId="{E66E8B77-0E5B-6A47-A2A6-7DFE9D9B4FF4}" srcOrd="7" destOrd="0" presId="urn:microsoft.com/office/officeart/2008/layout/LinedList"/>
    <dgm:cxn modelId="{F6F80D3E-4B59-094B-B144-F1AC1F87C38A}" type="presParOf" srcId="{E66E8B77-0E5B-6A47-A2A6-7DFE9D9B4FF4}" destId="{C668957B-99E3-5743-9334-738F6DE773A5}" srcOrd="0" destOrd="0" presId="urn:microsoft.com/office/officeart/2008/layout/LinedList"/>
    <dgm:cxn modelId="{CFFCBAA1-BEEA-854A-A5B4-48ED45378BD8}" type="presParOf" srcId="{E66E8B77-0E5B-6A47-A2A6-7DFE9D9B4FF4}" destId="{8B66E496-D823-3A40-BCD5-F86FC99921F9}" srcOrd="1" destOrd="0" presId="urn:microsoft.com/office/officeart/2008/layout/LinedList"/>
    <dgm:cxn modelId="{8380D573-F02B-CC4F-9370-7CB9F26552A2}" type="presParOf" srcId="{0E13FDB7-4ED9-2D4E-BD0B-D12830B27015}" destId="{CF630E9E-CCC5-FD47-82DE-98C54CE28762}" srcOrd="8" destOrd="0" presId="urn:microsoft.com/office/officeart/2008/layout/LinedList"/>
    <dgm:cxn modelId="{02B7F28C-0ABA-E242-8AE3-111BD437E864}" type="presParOf" srcId="{0E13FDB7-4ED9-2D4E-BD0B-D12830B27015}" destId="{5D18CDB7-FBFD-1742-BD84-1347FF98DE70}" srcOrd="9" destOrd="0" presId="urn:microsoft.com/office/officeart/2008/layout/LinedList"/>
    <dgm:cxn modelId="{80BA6146-C535-1C4D-805E-AC4A72CFC92D}" type="presParOf" srcId="{5D18CDB7-FBFD-1742-BD84-1347FF98DE70}" destId="{E11994FF-611D-EF4A-B4E6-7B162DC50408}" srcOrd="0" destOrd="0" presId="urn:microsoft.com/office/officeart/2008/layout/LinedList"/>
    <dgm:cxn modelId="{C3E3E014-9DF2-5149-8E55-4099F458D607}" type="presParOf" srcId="{5D18CDB7-FBFD-1742-BD84-1347FF98DE70}" destId="{8A9E7AF0-22CC-2246-90F9-C5F0B9E780F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81842B-28C6-E143-9B88-7234D58B2442}"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s-ES"/>
        </a:p>
      </dgm:t>
    </dgm:pt>
    <dgm:pt modelId="{FE88388D-EAC0-F043-9D13-91579CFB6CF4}">
      <dgm:prSet/>
      <dgm:spPr/>
      <dgm:t>
        <a:bodyPr/>
        <a:lstStyle/>
        <a:p>
          <a:pPr rtl="0"/>
          <a:r>
            <a:rPr lang="es-ES" dirty="0" smtClean="0"/>
            <a:t>Conocimiento:</a:t>
          </a:r>
          <a:endParaRPr lang="es-ES" dirty="0"/>
        </a:p>
      </dgm:t>
    </dgm:pt>
    <dgm:pt modelId="{EF235A7A-2A48-2645-AA03-8B8F84434E1F}" type="parTrans" cxnId="{320F1616-D1B1-F242-9EFA-B45FBDBE46CB}">
      <dgm:prSet/>
      <dgm:spPr/>
      <dgm:t>
        <a:bodyPr/>
        <a:lstStyle/>
        <a:p>
          <a:endParaRPr lang="es-ES"/>
        </a:p>
      </dgm:t>
    </dgm:pt>
    <dgm:pt modelId="{206BC921-6FA6-0048-94A1-88204BA027C6}" type="sibTrans" cxnId="{320F1616-D1B1-F242-9EFA-B45FBDBE46CB}">
      <dgm:prSet/>
      <dgm:spPr/>
      <dgm:t>
        <a:bodyPr/>
        <a:lstStyle/>
        <a:p>
          <a:endParaRPr lang="es-ES"/>
        </a:p>
      </dgm:t>
    </dgm:pt>
    <dgm:pt modelId="{CE6D07FC-8081-6F48-89D6-EF00A6D10E5A}">
      <dgm:prSet/>
      <dgm:spPr/>
      <dgm:t>
        <a:bodyPr/>
        <a:lstStyle/>
        <a:p>
          <a:pPr rtl="0"/>
          <a:r>
            <a:rPr lang="es-ES" dirty="0" smtClean="0"/>
            <a:t>	Creación</a:t>
          </a:r>
          <a:endParaRPr lang="es-ES" dirty="0"/>
        </a:p>
      </dgm:t>
    </dgm:pt>
    <dgm:pt modelId="{4114C79D-52DA-AD48-92F6-870E5E1BA3FF}" type="parTrans" cxnId="{A18DCB79-8876-924E-A9DC-FFED697A898F}">
      <dgm:prSet/>
      <dgm:spPr/>
      <dgm:t>
        <a:bodyPr/>
        <a:lstStyle/>
        <a:p>
          <a:endParaRPr lang="es-ES"/>
        </a:p>
      </dgm:t>
    </dgm:pt>
    <dgm:pt modelId="{D63D8BED-2791-BF4B-B045-A58BC578442B}" type="sibTrans" cxnId="{A18DCB79-8876-924E-A9DC-FFED697A898F}">
      <dgm:prSet/>
      <dgm:spPr/>
      <dgm:t>
        <a:bodyPr/>
        <a:lstStyle/>
        <a:p>
          <a:endParaRPr lang="es-ES"/>
        </a:p>
      </dgm:t>
    </dgm:pt>
    <dgm:pt modelId="{7158DAEE-4C29-B94E-B157-9980C68865D3}">
      <dgm:prSet/>
      <dgm:spPr/>
      <dgm:t>
        <a:bodyPr/>
        <a:lstStyle/>
        <a:p>
          <a:pPr rtl="0"/>
          <a:r>
            <a:rPr lang="es-ES" dirty="0" smtClean="0"/>
            <a:t>	Impacto </a:t>
          </a:r>
          <a:endParaRPr lang="es-ES" dirty="0"/>
        </a:p>
      </dgm:t>
    </dgm:pt>
    <dgm:pt modelId="{A341FE6D-2417-BD4D-8109-CA7D77B10628}" type="parTrans" cxnId="{A61232C2-BD50-3949-9D17-D30971343E38}">
      <dgm:prSet/>
      <dgm:spPr/>
      <dgm:t>
        <a:bodyPr/>
        <a:lstStyle/>
        <a:p>
          <a:endParaRPr lang="es-ES"/>
        </a:p>
      </dgm:t>
    </dgm:pt>
    <dgm:pt modelId="{E8AE66E3-0ABA-FD4A-9F1D-481D76F13731}" type="sibTrans" cxnId="{A61232C2-BD50-3949-9D17-D30971343E38}">
      <dgm:prSet/>
      <dgm:spPr/>
      <dgm:t>
        <a:bodyPr/>
        <a:lstStyle/>
        <a:p>
          <a:endParaRPr lang="es-ES"/>
        </a:p>
      </dgm:t>
    </dgm:pt>
    <dgm:pt modelId="{0D83DA84-D6DA-934E-913B-B30D4C854519}">
      <dgm:prSet/>
      <dgm:spPr/>
      <dgm:t>
        <a:bodyPr/>
        <a:lstStyle/>
        <a:p>
          <a:pPr rtl="0"/>
          <a:r>
            <a:rPr lang="es-ES" dirty="0" smtClean="0"/>
            <a:t>	Difusión</a:t>
          </a:r>
          <a:endParaRPr lang="es-ES" dirty="0"/>
        </a:p>
      </dgm:t>
    </dgm:pt>
    <dgm:pt modelId="{914A9916-76FD-5C44-B564-9B8638290537}" type="parTrans" cxnId="{F3D4F969-8E74-CA44-82E3-8F923A8578CA}">
      <dgm:prSet/>
      <dgm:spPr/>
      <dgm:t>
        <a:bodyPr/>
        <a:lstStyle/>
        <a:p>
          <a:endParaRPr lang="es-ES"/>
        </a:p>
      </dgm:t>
    </dgm:pt>
    <dgm:pt modelId="{A4ED84A0-1B53-1442-8DD3-DAA0D2591C40}" type="sibTrans" cxnId="{F3D4F969-8E74-CA44-82E3-8F923A8578CA}">
      <dgm:prSet/>
      <dgm:spPr/>
      <dgm:t>
        <a:bodyPr/>
        <a:lstStyle/>
        <a:p>
          <a:endParaRPr lang="es-ES"/>
        </a:p>
      </dgm:t>
    </dgm:pt>
    <dgm:pt modelId="{142119B1-CDF2-324E-A823-5B6017179C93}">
      <dgm:prSet/>
      <dgm:spPr/>
      <dgm:t>
        <a:bodyPr/>
        <a:lstStyle/>
        <a:p>
          <a:pPr rtl="0"/>
          <a:r>
            <a:rPr lang="es-ES" dirty="0" smtClean="0"/>
            <a:t>Intangibles: Bienes y servicios creativos</a:t>
          </a:r>
          <a:endParaRPr lang="es-ES" dirty="0"/>
        </a:p>
      </dgm:t>
    </dgm:pt>
    <dgm:pt modelId="{A9D1E444-A43F-E940-AF37-230DA838BCEC}" type="parTrans" cxnId="{E4D250CE-CB6F-1149-8F98-8F829A9E882A}">
      <dgm:prSet/>
      <dgm:spPr/>
      <dgm:t>
        <a:bodyPr/>
        <a:lstStyle/>
        <a:p>
          <a:endParaRPr lang="es-ES"/>
        </a:p>
      </dgm:t>
    </dgm:pt>
    <dgm:pt modelId="{98C6A6F3-9031-7B4E-9CEF-9018283067E8}" type="sibTrans" cxnId="{E4D250CE-CB6F-1149-8F98-8F829A9E882A}">
      <dgm:prSet/>
      <dgm:spPr/>
      <dgm:t>
        <a:bodyPr/>
        <a:lstStyle/>
        <a:p>
          <a:endParaRPr lang="es-ES"/>
        </a:p>
      </dgm:t>
    </dgm:pt>
    <dgm:pt modelId="{0E13FDB7-4ED9-2D4E-BD0B-D12830B27015}" type="pres">
      <dgm:prSet presAssocID="{9181842B-28C6-E143-9B88-7234D58B2442}" presName="vert0" presStyleCnt="0">
        <dgm:presLayoutVars>
          <dgm:dir/>
          <dgm:animOne val="branch"/>
          <dgm:animLvl val="lvl"/>
        </dgm:presLayoutVars>
      </dgm:prSet>
      <dgm:spPr/>
      <dgm:t>
        <a:bodyPr/>
        <a:lstStyle/>
        <a:p>
          <a:endParaRPr lang="es-ES"/>
        </a:p>
      </dgm:t>
    </dgm:pt>
    <dgm:pt modelId="{9DE7BD27-52D3-C543-AA17-9B465978E8B9}" type="pres">
      <dgm:prSet presAssocID="{FE88388D-EAC0-F043-9D13-91579CFB6CF4}" presName="thickLine" presStyleLbl="alignNode1" presStyleIdx="0" presStyleCnt="5"/>
      <dgm:spPr/>
    </dgm:pt>
    <dgm:pt modelId="{47D84D8F-FD39-644F-92A0-54F5B3609C89}" type="pres">
      <dgm:prSet presAssocID="{FE88388D-EAC0-F043-9D13-91579CFB6CF4}" presName="horz1" presStyleCnt="0"/>
      <dgm:spPr/>
    </dgm:pt>
    <dgm:pt modelId="{F9C880F7-B905-5042-99B3-DC4C0DA1E725}" type="pres">
      <dgm:prSet presAssocID="{FE88388D-EAC0-F043-9D13-91579CFB6CF4}" presName="tx1" presStyleLbl="revTx" presStyleIdx="0" presStyleCnt="5"/>
      <dgm:spPr/>
      <dgm:t>
        <a:bodyPr/>
        <a:lstStyle/>
        <a:p>
          <a:endParaRPr lang="es-ES"/>
        </a:p>
      </dgm:t>
    </dgm:pt>
    <dgm:pt modelId="{A2E12F42-15D8-5E4A-AB2A-7797B10E43F5}" type="pres">
      <dgm:prSet presAssocID="{FE88388D-EAC0-F043-9D13-91579CFB6CF4}" presName="vert1" presStyleCnt="0"/>
      <dgm:spPr/>
    </dgm:pt>
    <dgm:pt modelId="{512378CB-FC14-CE46-87C1-66660217ABB6}" type="pres">
      <dgm:prSet presAssocID="{CE6D07FC-8081-6F48-89D6-EF00A6D10E5A}" presName="thickLine" presStyleLbl="alignNode1" presStyleIdx="1" presStyleCnt="5"/>
      <dgm:spPr/>
    </dgm:pt>
    <dgm:pt modelId="{69548015-BDBA-E047-BB7C-427A36E4643A}" type="pres">
      <dgm:prSet presAssocID="{CE6D07FC-8081-6F48-89D6-EF00A6D10E5A}" presName="horz1" presStyleCnt="0"/>
      <dgm:spPr/>
    </dgm:pt>
    <dgm:pt modelId="{238B2C07-D783-D744-8398-5210DC273E73}" type="pres">
      <dgm:prSet presAssocID="{CE6D07FC-8081-6F48-89D6-EF00A6D10E5A}" presName="tx1" presStyleLbl="revTx" presStyleIdx="1" presStyleCnt="5"/>
      <dgm:spPr/>
      <dgm:t>
        <a:bodyPr/>
        <a:lstStyle/>
        <a:p>
          <a:endParaRPr lang="es-ES"/>
        </a:p>
      </dgm:t>
    </dgm:pt>
    <dgm:pt modelId="{6F17B310-BD20-624F-8623-38F391BB8AD7}" type="pres">
      <dgm:prSet presAssocID="{CE6D07FC-8081-6F48-89D6-EF00A6D10E5A}" presName="vert1" presStyleCnt="0"/>
      <dgm:spPr/>
    </dgm:pt>
    <dgm:pt modelId="{1B7CE992-A77D-714A-A209-65ABA5F0A2CE}" type="pres">
      <dgm:prSet presAssocID="{7158DAEE-4C29-B94E-B157-9980C68865D3}" presName="thickLine" presStyleLbl="alignNode1" presStyleIdx="2" presStyleCnt="5"/>
      <dgm:spPr/>
    </dgm:pt>
    <dgm:pt modelId="{B674271C-6A39-C049-BC14-9A4AC9300D7F}" type="pres">
      <dgm:prSet presAssocID="{7158DAEE-4C29-B94E-B157-9980C68865D3}" presName="horz1" presStyleCnt="0"/>
      <dgm:spPr/>
    </dgm:pt>
    <dgm:pt modelId="{0AA538A7-5663-1C40-ADE8-7C7E0ABB5A56}" type="pres">
      <dgm:prSet presAssocID="{7158DAEE-4C29-B94E-B157-9980C68865D3}" presName="tx1" presStyleLbl="revTx" presStyleIdx="2" presStyleCnt="5"/>
      <dgm:spPr/>
      <dgm:t>
        <a:bodyPr/>
        <a:lstStyle/>
        <a:p>
          <a:endParaRPr lang="es-ES"/>
        </a:p>
      </dgm:t>
    </dgm:pt>
    <dgm:pt modelId="{A0A80C59-9F26-AF4A-B1C8-A4E0CCDF5CFD}" type="pres">
      <dgm:prSet presAssocID="{7158DAEE-4C29-B94E-B157-9980C68865D3}" presName="vert1" presStyleCnt="0"/>
      <dgm:spPr/>
    </dgm:pt>
    <dgm:pt modelId="{6287CA8C-908B-CF43-B8A6-13BB7B1C86DB}" type="pres">
      <dgm:prSet presAssocID="{0D83DA84-D6DA-934E-913B-B30D4C854519}" presName="thickLine" presStyleLbl="alignNode1" presStyleIdx="3" presStyleCnt="5"/>
      <dgm:spPr/>
    </dgm:pt>
    <dgm:pt modelId="{E66E8B77-0E5B-6A47-A2A6-7DFE9D9B4FF4}" type="pres">
      <dgm:prSet presAssocID="{0D83DA84-D6DA-934E-913B-B30D4C854519}" presName="horz1" presStyleCnt="0"/>
      <dgm:spPr/>
    </dgm:pt>
    <dgm:pt modelId="{C668957B-99E3-5743-9334-738F6DE773A5}" type="pres">
      <dgm:prSet presAssocID="{0D83DA84-D6DA-934E-913B-B30D4C854519}" presName="tx1" presStyleLbl="revTx" presStyleIdx="3" presStyleCnt="5"/>
      <dgm:spPr/>
      <dgm:t>
        <a:bodyPr/>
        <a:lstStyle/>
        <a:p>
          <a:endParaRPr lang="es-ES"/>
        </a:p>
      </dgm:t>
    </dgm:pt>
    <dgm:pt modelId="{8B66E496-D823-3A40-BCD5-F86FC99921F9}" type="pres">
      <dgm:prSet presAssocID="{0D83DA84-D6DA-934E-913B-B30D4C854519}" presName="vert1" presStyleCnt="0"/>
      <dgm:spPr/>
    </dgm:pt>
    <dgm:pt modelId="{CF630E9E-CCC5-FD47-82DE-98C54CE28762}" type="pres">
      <dgm:prSet presAssocID="{142119B1-CDF2-324E-A823-5B6017179C93}" presName="thickLine" presStyleLbl="alignNode1" presStyleIdx="4" presStyleCnt="5"/>
      <dgm:spPr/>
    </dgm:pt>
    <dgm:pt modelId="{5D18CDB7-FBFD-1742-BD84-1347FF98DE70}" type="pres">
      <dgm:prSet presAssocID="{142119B1-CDF2-324E-A823-5B6017179C93}" presName="horz1" presStyleCnt="0"/>
      <dgm:spPr/>
    </dgm:pt>
    <dgm:pt modelId="{E11994FF-611D-EF4A-B4E6-7B162DC50408}" type="pres">
      <dgm:prSet presAssocID="{142119B1-CDF2-324E-A823-5B6017179C93}" presName="tx1" presStyleLbl="revTx" presStyleIdx="4" presStyleCnt="5"/>
      <dgm:spPr/>
      <dgm:t>
        <a:bodyPr/>
        <a:lstStyle/>
        <a:p>
          <a:endParaRPr lang="es-ES"/>
        </a:p>
      </dgm:t>
    </dgm:pt>
    <dgm:pt modelId="{8A9E7AF0-22CC-2246-90F9-C5F0B9E780FE}" type="pres">
      <dgm:prSet presAssocID="{142119B1-CDF2-324E-A823-5B6017179C93}" presName="vert1" presStyleCnt="0"/>
      <dgm:spPr/>
    </dgm:pt>
  </dgm:ptLst>
  <dgm:cxnLst>
    <dgm:cxn modelId="{29CF3CCB-70A8-6740-A9D8-7BE579A7CE42}" type="presOf" srcId="{FE88388D-EAC0-F043-9D13-91579CFB6CF4}" destId="{F9C880F7-B905-5042-99B3-DC4C0DA1E725}" srcOrd="0" destOrd="0" presId="urn:microsoft.com/office/officeart/2008/layout/LinedList"/>
    <dgm:cxn modelId="{E4D250CE-CB6F-1149-8F98-8F829A9E882A}" srcId="{9181842B-28C6-E143-9B88-7234D58B2442}" destId="{142119B1-CDF2-324E-A823-5B6017179C93}" srcOrd="4" destOrd="0" parTransId="{A9D1E444-A43F-E940-AF37-230DA838BCEC}" sibTransId="{98C6A6F3-9031-7B4E-9CEF-9018283067E8}"/>
    <dgm:cxn modelId="{6A9CC1F3-1C80-F646-8517-CEFA9CB611D4}" type="presOf" srcId="{142119B1-CDF2-324E-A823-5B6017179C93}" destId="{E11994FF-611D-EF4A-B4E6-7B162DC50408}" srcOrd="0" destOrd="0" presId="urn:microsoft.com/office/officeart/2008/layout/LinedList"/>
    <dgm:cxn modelId="{091D8860-D9AF-B940-A732-8189978264D4}" type="presOf" srcId="{0D83DA84-D6DA-934E-913B-B30D4C854519}" destId="{C668957B-99E3-5743-9334-738F6DE773A5}" srcOrd="0" destOrd="0" presId="urn:microsoft.com/office/officeart/2008/layout/LinedList"/>
    <dgm:cxn modelId="{F3D4F969-8E74-CA44-82E3-8F923A8578CA}" srcId="{9181842B-28C6-E143-9B88-7234D58B2442}" destId="{0D83DA84-D6DA-934E-913B-B30D4C854519}" srcOrd="3" destOrd="0" parTransId="{914A9916-76FD-5C44-B564-9B8638290537}" sibTransId="{A4ED84A0-1B53-1442-8DD3-DAA0D2591C40}"/>
    <dgm:cxn modelId="{A61232C2-BD50-3949-9D17-D30971343E38}" srcId="{9181842B-28C6-E143-9B88-7234D58B2442}" destId="{7158DAEE-4C29-B94E-B157-9980C68865D3}" srcOrd="2" destOrd="0" parTransId="{A341FE6D-2417-BD4D-8109-CA7D77B10628}" sibTransId="{E8AE66E3-0ABA-FD4A-9F1D-481D76F13731}"/>
    <dgm:cxn modelId="{E147A6CF-BBFA-4A44-A05D-FE7A733DAC73}" type="presOf" srcId="{CE6D07FC-8081-6F48-89D6-EF00A6D10E5A}" destId="{238B2C07-D783-D744-8398-5210DC273E73}" srcOrd="0" destOrd="0" presId="urn:microsoft.com/office/officeart/2008/layout/LinedList"/>
    <dgm:cxn modelId="{D50CF552-0563-6742-A98B-11CB04719D31}" type="presOf" srcId="{9181842B-28C6-E143-9B88-7234D58B2442}" destId="{0E13FDB7-4ED9-2D4E-BD0B-D12830B27015}" srcOrd="0" destOrd="0" presId="urn:microsoft.com/office/officeart/2008/layout/LinedList"/>
    <dgm:cxn modelId="{A18DCB79-8876-924E-A9DC-FFED697A898F}" srcId="{9181842B-28C6-E143-9B88-7234D58B2442}" destId="{CE6D07FC-8081-6F48-89D6-EF00A6D10E5A}" srcOrd="1" destOrd="0" parTransId="{4114C79D-52DA-AD48-92F6-870E5E1BA3FF}" sibTransId="{D63D8BED-2791-BF4B-B045-A58BC578442B}"/>
    <dgm:cxn modelId="{320F1616-D1B1-F242-9EFA-B45FBDBE46CB}" srcId="{9181842B-28C6-E143-9B88-7234D58B2442}" destId="{FE88388D-EAC0-F043-9D13-91579CFB6CF4}" srcOrd="0" destOrd="0" parTransId="{EF235A7A-2A48-2645-AA03-8B8F84434E1F}" sibTransId="{206BC921-6FA6-0048-94A1-88204BA027C6}"/>
    <dgm:cxn modelId="{2F6078D8-433F-AB4F-8EE0-F8803F5D185E}" type="presOf" srcId="{7158DAEE-4C29-B94E-B157-9980C68865D3}" destId="{0AA538A7-5663-1C40-ADE8-7C7E0ABB5A56}" srcOrd="0" destOrd="0" presId="urn:microsoft.com/office/officeart/2008/layout/LinedList"/>
    <dgm:cxn modelId="{B33883A8-B379-B84D-B48C-36B3D992F224}" type="presParOf" srcId="{0E13FDB7-4ED9-2D4E-BD0B-D12830B27015}" destId="{9DE7BD27-52D3-C543-AA17-9B465978E8B9}" srcOrd="0" destOrd="0" presId="urn:microsoft.com/office/officeart/2008/layout/LinedList"/>
    <dgm:cxn modelId="{7FD9C571-D22F-F541-A84F-7F02A462FB6B}" type="presParOf" srcId="{0E13FDB7-4ED9-2D4E-BD0B-D12830B27015}" destId="{47D84D8F-FD39-644F-92A0-54F5B3609C89}" srcOrd="1" destOrd="0" presId="urn:microsoft.com/office/officeart/2008/layout/LinedList"/>
    <dgm:cxn modelId="{184DF6D2-5261-E64F-B73F-641F080319F1}" type="presParOf" srcId="{47D84D8F-FD39-644F-92A0-54F5B3609C89}" destId="{F9C880F7-B905-5042-99B3-DC4C0DA1E725}" srcOrd="0" destOrd="0" presId="urn:microsoft.com/office/officeart/2008/layout/LinedList"/>
    <dgm:cxn modelId="{933B90A7-85B8-F841-8E23-837F21BD4396}" type="presParOf" srcId="{47D84D8F-FD39-644F-92A0-54F5B3609C89}" destId="{A2E12F42-15D8-5E4A-AB2A-7797B10E43F5}" srcOrd="1" destOrd="0" presId="urn:microsoft.com/office/officeart/2008/layout/LinedList"/>
    <dgm:cxn modelId="{D664226C-AB67-5147-9327-D54318D0C257}" type="presParOf" srcId="{0E13FDB7-4ED9-2D4E-BD0B-D12830B27015}" destId="{512378CB-FC14-CE46-87C1-66660217ABB6}" srcOrd="2" destOrd="0" presId="urn:microsoft.com/office/officeart/2008/layout/LinedList"/>
    <dgm:cxn modelId="{375FB202-EA72-5943-AC0B-27755C971119}" type="presParOf" srcId="{0E13FDB7-4ED9-2D4E-BD0B-D12830B27015}" destId="{69548015-BDBA-E047-BB7C-427A36E4643A}" srcOrd="3" destOrd="0" presId="urn:microsoft.com/office/officeart/2008/layout/LinedList"/>
    <dgm:cxn modelId="{B34C32FF-6C4C-074A-BBAA-2532E501D928}" type="presParOf" srcId="{69548015-BDBA-E047-BB7C-427A36E4643A}" destId="{238B2C07-D783-D744-8398-5210DC273E73}" srcOrd="0" destOrd="0" presId="urn:microsoft.com/office/officeart/2008/layout/LinedList"/>
    <dgm:cxn modelId="{2FBC180F-0CD5-2E47-AF1C-E641C8C3C3EC}" type="presParOf" srcId="{69548015-BDBA-E047-BB7C-427A36E4643A}" destId="{6F17B310-BD20-624F-8623-38F391BB8AD7}" srcOrd="1" destOrd="0" presId="urn:microsoft.com/office/officeart/2008/layout/LinedList"/>
    <dgm:cxn modelId="{C2964A6F-C9C5-FC42-BF1E-EE43BBDFB957}" type="presParOf" srcId="{0E13FDB7-4ED9-2D4E-BD0B-D12830B27015}" destId="{1B7CE992-A77D-714A-A209-65ABA5F0A2CE}" srcOrd="4" destOrd="0" presId="urn:microsoft.com/office/officeart/2008/layout/LinedList"/>
    <dgm:cxn modelId="{5F4E491A-06BD-A248-B83C-D975F39EE503}" type="presParOf" srcId="{0E13FDB7-4ED9-2D4E-BD0B-D12830B27015}" destId="{B674271C-6A39-C049-BC14-9A4AC9300D7F}" srcOrd="5" destOrd="0" presId="urn:microsoft.com/office/officeart/2008/layout/LinedList"/>
    <dgm:cxn modelId="{AA2E43A1-9463-C74B-B141-C2F7C2022EF7}" type="presParOf" srcId="{B674271C-6A39-C049-BC14-9A4AC9300D7F}" destId="{0AA538A7-5663-1C40-ADE8-7C7E0ABB5A56}" srcOrd="0" destOrd="0" presId="urn:microsoft.com/office/officeart/2008/layout/LinedList"/>
    <dgm:cxn modelId="{9549ED87-D3E6-F84C-A25B-FAA89B12435E}" type="presParOf" srcId="{B674271C-6A39-C049-BC14-9A4AC9300D7F}" destId="{A0A80C59-9F26-AF4A-B1C8-A4E0CCDF5CFD}" srcOrd="1" destOrd="0" presId="urn:microsoft.com/office/officeart/2008/layout/LinedList"/>
    <dgm:cxn modelId="{43EC3449-74CF-D643-96BA-4081DF71B8E4}" type="presParOf" srcId="{0E13FDB7-4ED9-2D4E-BD0B-D12830B27015}" destId="{6287CA8C-908B-CF43-B8A6-13BB7B1C86DB}" srcOrd="6" destOrd="0" presId="urn:microsoft.com/office/officeart/2008/layout/LinedList"/>
    <dgm:cxn modelId="{D973094B-81DA-AA4B-A046-80DD46EC7458}" type="presParOf" srcId="{0E13FDB7-4ED9-2D4E-BD0B-D12830B27015}" destId="{E66E8B77-0E5B-6A47-A2A6-7DFE9D9B4FF4}" srcOrd="7" destOrd="0" presId="urn:microsoft.com/office/officeart/2008/layout/LinedList"/>
    <dgm:cxn modelId="{D062BEB6-25D6-0F47-91FE-D652D6EE5054}" type="presParOf" srcId="{E66E8B77-0E5B-6A47-A2A6-7DFE9D9B4FF4}" destId="{C668957B-99E3-5743-9334-738F6DE773A5}" srcOrd="0" destOrd="0" presId="urn:microsoft.com/office/officeart/2008/layout/LinedList"/>
    <dgm:cxn modelId="{4E5EDD60-AC69-1448-BE7D-1D3206F803C3}" type="presParOf" srcId="{E66E8B77-0E5B-6A47-A2A6-7DFE9D9B4FF4}" destId="{8B66E496-D823-3A40-BCD5-F86FC99921F9}" srcOrd="1" destOrd="0" presId="urn:microsoft.com/office/officeart/2008/layout/LinedList"/>
    <dgm:cxn modelId="{B0FD00B0-6F8F-F140-869D-768DBB8EEFD6}" type="presParOf" srcId="{0E13FDB7-4ED9-2D4E-BD0B-D12830B27015}" destId="{CF630E9E-CCC5-FD47-82DE-98C54CE28762}" srcOrd="8" destOrd="0" presId="urn:microsoft.com/office/officeart/2008/layout/LinedList"/>
    <dgm:cxn modelId="{5B978E36-E418-8A4B-8865-DAF6E9ABBD24}" type="presParOf" srcId="{0E13FDB7-4ED9-2D4E-BD0B-D12830B27015}" destId="{5D18CDB7-FBFD-1742-BD84-1347FF98DE70}" srcOrd="9" destOrd="0" presId="urn:microsoft.com/office/officeart/2008/layout/LinedList"/>
    <dgm:cxn modelId="{89832B42-9AB9-8447-874B-9254A9ECC716}" type="presParOf" srcId="{5D18CDB7-FBFD-1742-BD84-1347FF98DE70}" destId="{E11994FF-611D-EF4A-B4E6-7B162DC50408}" srcOrd="0" destOrd="0" presId="urn:microsoft.com/office/officeart/2008/layout/LinedList"/>
    <dgm:cxn modelId="{CB7A0084-E2F0-E14B-A19C-BC436799E6B9}" type="presParOf" srcId="{5D18CDB7-FBFD-1742-BD84-1347FF98DE70}" destId="{8A9E7AF0-22CC-2246-90F9-C5F0B9E780F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9DC1EC-A403-4BB4-A5F1-80DD3D5548DB}">
      <dsp:nvSpPr>
        <dsp:cNvPr id="0" name=""/>
        <dsp:cNvSpPr/>
      </dsp:nvSpPr>
      <dsp:spPr>
        <a:xfrm>
          <a:off x="706787" y="0"/>
          <a:ext cx="4592426" cy="4592426"/>
        </a:xfrm>
        <a:prstGeom prst="triangle">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9E7F418-D3B9-43B0-A2C8-A5DC06BB2C8C}">
      <dsp:nvSpPr>
        <dsp:cNvPr id="0" name=""/>
        <dsp:cNvSpPr/>
      </dsp:nvSpPr>
      <dsp:spPr>
        <a:xfrm>
          <a:off x="3003000" y="461709"/>
          <a:ext cx="2985076" cy="1087113"/>
        </a:xfrm>
        <a:prstGeom prst="roundRect">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t>La </a:t>
          </a:r>
          <a:r>
            <a:rPr lang="es-MX" sz="1600" b="1" kern="1200" dirty="0" smtClean="0">
              <a:solidFill>
                <a:srgbClr val="FF0000"/>
              </a:solidFill>
            </a:rPr>
            <a:t>COMPETITIVIDAD</a:t>
          </a:r>
          <a:r>
            <a:rPr lang="es-MX" sz="1600" kern="1200" dirty="0" smtClean="0"/>
            <a:t> es referente del nivel de vida de un país</a:t>
          </a:r>
          <a:endParaRPr lang="es-MX" sz="1600" kern="1200" dirty="0"/>
        </a:p>
      </dsp:txBody>
      <dsp:txXfrm>
        <a:off x="3056068" y="514777"/>
        <a:ext cx="2878940" cy="980977"/>
      </dsp:txXfrm>
    </dsp:sp>
    <dsp:sp modelId="{1C2F9CAF-AE9A-4DD7-B351-9351BE11B6A0}">
      <dsp:nvSpPr>
        <dsp:cNvPr id="0" name=""/>
        <dsp:cNvSpPr/>
      </dsp:nvSpPr>
      <dsp:spPr>
        <a:xfrm>
          <a:off x="3003000" y="1684711"/>
          <a:ext cx="2985076" cy="1087113"/>
        </a:xfrm>
        <a:prstGeom prst="roundRect">
          <a:avLst/>
        </a:prstGeom>
        <a:solidFill>
          <a:schemeClr val="lt1">
            <a:alpha val="90000"/>
            <a:hueOff val="0"/>
            <a:satOff val="0"/>
            <a:lumOff val="0"/>
            <a:alphaOff val="0"/>
          </a:schemeClr>
        </a:solidFill>
        <a:ln w="9525" cap="flat" cmpd="sng" algn="ctr">
          <a:solidFill>
            <a:schemeClr val="accent1">
              <a:shade val="80000"/>
              <a:hueOff val="153123"/>
              <a:satOff val="-2196"/>
              <a:lumOff val="1280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t>La </a:t>
          </a:r>
          <a:r>
            <a:rPr lang="es-MX" sz="1600" b="1" kern="1200" dirty="0" smtClean="0">
              <a:solidFill>
                <a:srgbClr val="FF0000"/>
              </a:solidFill>
            </a:rPr>
            <a:t>INNOVACIÓN</a:t>
          </a:r>
          <a:r>
            <a:rPr lang="es-MX" sz="1600" kern="1200" dirty="0" smtClean="0"/>
            <a:t> es un pilar de la competitividad</a:t>
          </a:r>
          <a:endParaRPr lang="es-MX" sz="1600" kern="1200" dirty="0"/>
        </a:p>
      </dsp:txBody>
      <dsp:txXfrm>
        <a:off x="3056068" y="1737779"/>
        <a:ext cx="2878940" cy="980977"/>
      </dsp:txXfrm>
    </dsp:sp>
    <dsp:sp modelId="{AC25B3E0-29AA-4A80-9637-C6D1A12D4EDA}">
      <dsp:nvSpPr>
        <dsp:cNvPr id="0" name=""/>
        <dsp:cNvSpPr/>
      </dsp:nvSpPr>
      <dsp:spPr>
        <a:xfrm>
          <a:off x="3003000" y="2907714"/>
          <a:ext cx="2985076" cy="1087113"/>
        </a:xfrm>
        <a:prstGeom prst="roundRect">
          <a:avLst/>
        </a:prstGeom>
        <a:solidFill>
          <a:schemeClr val="lt1">
            <a:alpha val="90000"/>
            <a:hueOff val="0"/>
            <a:satOff val="0"/>
            <a:lumOff val="0"/>
            <a:alphaOff val="0"/>
          </a:schemeClr>
        </a:solidFill>
        <a:ln w="9525" cap="flat" cmpd="sng" algn="ctr">
          <a:solidFill>
            <a:schemeClr val="accent1">
              <a:shade val="80000"/>
              <a:hueOff val="306246"/>
              <a:satOff val="-4392"/>
              <a:lumOff val="2561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s-MX" sz="1600" kern="1200" dirty="0" smtClean="0"/>
            <a:t>La </a:t>
          </a:r>
          <a:r>
            <a:rPr lang="es-MX" sz="1600" b="1" kern="1200" dirty="0" smtClean="0">
              <a:solidFill>
                <a:srgbClr val="FF0000"/>
              </a:solidFill>
            </a:rPr>
            <a:t>CREATIVIDAD</a:t>
          </a:r>
          <a:r>
            <a:rPr lang="es-MX" sz="1600" kern="1200" dirty="0" smtClean="0"/>
            <a:t> es la base insustituible de la innovación</a:t>
          </a:r>
          <a:endParaRPr lang="es-MX" sz="1600" kern="1200" dirty="0"/>
        </a:p>
      </dsp:txBody>
      <dsp:txXfrm>
        <a:off x="3056068" y="2960782"/>
        <a:ext cx="2878940" cy="9809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7BD27-52D3-C543-AA17-9B465978E8B9}">
      <dsp:nvSpPr>
        <dsp:cNvPr id="0" name=""/>
        <dsp:cNvSpPr/>
      </dsp:nvSpPr>
      <dsp:spPr>
        <a:xfrm>
          <a:off x="0" y="0"/>
          <a:ext cx="792088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9C880F7-B905-5042-99B3-DC4C0DA1E725}">
      <dsp:nvSpPr>
        <dsp:cNvPr id="0" name=""/>
        <dsp:cNvSpPr/>
      </dsp:nvSpPr>
      <dsp:spPr>
        <a:xfrm>
          <a:off x="0" y="606"/>
          <a:ext cx="7920880" cy="993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rtl="0">
            <a:lnSpc>
              <a:spcPct val="90000"/>
            </a:lnSpc>
            <a:spcBef>
              <a:spcPct val="0"/>
            </a:spcBef>
            <a:spcAft>
              <a:spcPct val="35000"/>
            </a:spcAft>
          </a:pPr>
          <a:r>
            <a:rPr lang="es-ES" sz="3800" kern="1200" smtClean="0"/>
            <a:t>Instituciones</a:t>
          </a:r>
          <a:endParaRPr lang="es-ES" sz="3800" kern="1200"/>
        </a:p>
      </dsp:txBody>
      <dsp:txXfrm>
        <a:off x="0" y="606"/>
        <a:ext cx="7920880" cy="993467"/>
      </dsp:txXfrm>
    </dsp:sp>
    <dsp:sp modelId="{512378CB-FC14-CE46-87C1-66660217ABB6}">
      <dsp:nvSpPr>
        <dsp:cNvPr id="0" name=""/>
        <dsp:cNvSpPr/>
      </dsp:nvSpPr>
      <dsp:spPr>
        <a:xfrm>
          <a:off x="0" y="994074"/>
          <a:ext cx="792088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38B2C07-D783-D744-8398-5210DC273E73}">
      <dsp:nvSpPr>
        <dsp:cNvPr id="0" name=""/>
        <dsp:cNvSpPr/>
      </dsp:nvSpPr>
      <dsp:spPr>
        <a:xfrm>
          <a:off x="0" y="994074"/>
          <a:ext cx="7920880" cy="993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rtl="0">
            <a:lnSpc>
              <a:spcPct val="90000"/>
            </a:lnSpc>
            <a:spcBef>
              <a:spcPct val="0"/>
            </a:spcBef>
            <a:spcAft>
              <a:spcPct val="35000"/>
            </a:spcAft>
          </a:pPr>
          <a:r>
            <a:rPr lang="es-ES" sz="3800" kern="1200" dirty="0" smtClean="0"/>
            <a:t>Capital Humano e Investigación</a:t>
          </a:r>
          <a:endParaRPr lang="es-ES" sz="3800" kern="1200" dirty="0"/>
        </a:p>
      </dsp:txBody>
      <dsp:txXfrm>
        <a:off x="0" y="994074"/>
        <a:ext cx="7920880" cy="993467"/>
      </dsp:txXfrm>
    </dsp:sp>
    <dsp:sp modelId="{1B7CE992-A77D-714A-A209-65ABA5F0A2CE}">
      <dsp:nvSpPr>
        <dsp:cNvPr id="0" name=""/>
        <dsp:cNvSpPr/>
      </dsp:nvSpPr>
      <dsp:spPr>
        <a:xfrm>
          <a:off x="0" y="1987542"/>
          <a:ext cx="792088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AA538A7-5663-1C40-ADE8-7C7E0ABB5A56}">
      <dsp:nvSpPr>
        <dsp:cNvPr id="0" name=""/>
        <dsp:cNvSpPr/>
      </dsp:nvSpPr>
      <dsp:spPr>
        <a:xfrm>
          <a:off x="0" y="1987542"/>
          <a:ext cx="7920880" cy="993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rtl="0">
            <a:lnSpc>
              <a:spcPct val="90000"/>
            </a:lnSpc>
            <a:spcBef>
              <a:spcPct val="0"/>
            </a:spcBef>
            <a:spcAft>
              <a:spcPct val="35000"/>
            </a:spcAft>
          </a:pPr>
          <a:r>
            <a:rPr lang="es-ES" sz="3800" kern="1200" smtClean="0"/>
            <a:t>Infraestructura</a:t>
          </a:r>
          <a:endParaRPr lang="es-ES" sz="3800" kern="1200"/>
        </a:p>
      </dsp:txBody>
      <dsp:txXfrm>
        <a:off x="0" y="1987542"/>
        <a:ext cx="7920880" cy="993467"/>
      </dsp:txXfrm>
    </dsp:sp>
    <dsp:sp modelId="{6287CA8C-908B-CF43-B8A6-13BB7B1C86DB}">
      <dsp:nvSpPr>
        <dsp:cNvPr id="0" name=""/>
        <dsp:cNvSpPr/>
      </dsp:nvSpPr>
      <dsp:spPr>
        <a:xfrm>
          <a:off x="0" y="2981009"/>
          <a:ext cx="792088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668957B-99E3-5743-9334-738F6DE773A5}">
      <dsp:nvSpPr>
        <dsp:cNvPr id="0" name=""/>
        <dsp:cNvSpPr/>
      </dsp:nvSpPr>
      <dsp:spPr>
        <a:xfrm>
          <a:off x="0" y="2981009"/>
          <a:ext cx="7920880" cy="993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rtl="0">
            <a:lnSpc>
              <a:spcPct val="90000"/>
            </a:lnSpc>
            <a:spcBef>
              <a:spcPct val="0"/>
            </a:spcBef>
            <a:spcAft>
              <a:spcPct val="35000"/>
            </a:spcAft>
          </a:pPr>
          <a:r>
            <a:rPr lang="es-ES" sz="3800" kern="1200" smtClean="0"/>
            <a:t>Sofisticación del mercado</a:t>
          </a:r>
          <a:endParaRPr lang="es-ES" sz="3800" kern="1200"/>
        </a:p>
      </dsp:txBody>
      <dsp:txXfrm>
        <a:off x="0" y="2981009"/>
        <a:ext cx="7920880" cy="993467"/>
      </dsp:txXfrm>
    </dsp:sp>
    <dsp:sp modelId="{CF630E9E-CCC5-FD47-82DE-98C54CE28762}">
      <dsp:nvSpPr>
        <dsp:cNvPr id="0" name=""/>
        <dsp:cNvSpPr/>
      </dsp:nvSpPr>
      <dsp:spPr>
        <a:xfrm>
          <a:off x="0" y="3974477"/>
          <a:ext cx="792088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11994FF-611D-EF4A-B4E6-7B162DC50408}">
      <dsp:nvSpPr>
        <dsp:cNvPr id="0" name=""/>
        <dsp:cNvSpPr/>
      </dsp:nvSpPr>
      <dsp:spPr>
        <a:xfrm>
          <a:off x="0" y="3974477"/>
          <a:ext cx="7920880" cy="993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rtl="0">
            <a:lnSpc>
              <a:spcPct val="90000"/>
            </a:lnSpc>
            <a:spcBef>
              <a:spcPct val="0"/>
            </a:spcBef>
            <a:spcAft>
              <a:spcPct val="35000"/>
            </a:spcAft>
          </a:pPr>
          <a:r>
            <a:rPr lang="es-ES" sz="3800" kern="1200" smtClean="0"/>
            <a:t>Sofisticación de los negocios</a:t>
          </a:r>
          <a:endParaRPr lang="es-ES" sz="3800" kern="1200"/>
        </a:p>
      </dsp:txBody>
      <dsp:txXfrm>
        <a:off x="0" y="3974477"/>
        <a:ext cx="7920880" cy="9934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7BD27-52D3-C543-AA17-9B465978E8B9}">
      <dsp:nvSpPr>
        <dsp:cNvPr id="0" name=""/>
        <dsp:cNvSpPr/>
      </dsp:nvSpPr>
      <dsp:spPr>
        <a:xfrm>
          <a:off x="0" y="606"/>
          <a:ext cx="792088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9C880F7-B905-5042-99B3-DC4C0DA1E725}">
      <dsp:nvSpPr>
        <dsp:cNvPr id="0" name=""/>
        <dsp:cNvSpPr/>
      </dsp:nvSpPr>
      <dsp:spPr>
        <a:xfrm>
          <a:off x="0" y="606"/>
          <a:ext cx="7920880" cy="993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rtl="0">
            <a:lnSpc>
              <a:spcPct val="90000"/>
            </a:lnSpc>
            <a:spcBef>
              <a:spcPct val="0"/>
            </a:spcBef>
            <a:spcAft>
              <a:spcPct val="35000"/>
            </a:spcAft>
          </a:pPr>
          <a:r>
            <a:rPr lang="es-ES" sz="3100" kern="1200" dirty="0" smtClean="0"/>
            <a:t>Conocimiento:</a:t>
          </a:r>
          <a:endParaRPr lang="es-ES" sz="3100" kern="1200" dirty="0"/>
        </a:p>
      </dsp:txBody>
      <dsp:txXfrm>
        <a:off x="0" y="606"/>
        <a:ext cx="7920880" cy="993467"/>
      </dsp:txXfrm>
    </dsp:sp>
    <dsp:sp modelId="{512378CB-FC14-CE46-87C1-66660217ABB6}">
      <dsp:nvSpPr>
        <dsp:cNvPr id="0" name=""/>
        <dsp:cNvSpPr/>
      </dsp:nvSpPr>
      <dsp:spPr>
        <a:xfrm>
          <a:off x="0" y="994074"/>
          <a:ext cx="792088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38B2C07-D783-D744-8398-5210DC273E73}">
      <dsp:nvSpPr>
        <dsp:cNvPr id="0" name=""/>
        <dsp:cNvSpPr/>
      </dsp:nvSpPr>
      <dsp:spPr>
        <a:xfrm>
          <a:off x="0" y="994074"/>
          <a:ext cx="7920880" cy="993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rtl="0">
            <a:lnSpc>
              <a:spcPct val="90000"/>
            </a:lnSpc>
            <a:spcBef>
              <a:spcPct val="0"/>
            </a:spcBef>
            <a:spcAft>
              <a:spcPct val="35000"/>
            </a:spcAft>
          </a:pPr>
          <a:r>
            <a:rPr lang="es-ES" sz="3100" kern="1200" dirty="0" smtClean="0"/>
            <a:t>	Creación</a:t>
          </a:r>
          <a:endParaRPr lang="es-ES" sz="3100" kern="1200" dirty="0"/>
        </a:p>
      </dsp:txBody>
      <dsp:txXfrm>
        <a:off x="0" y="994074"/>
        <a:ext cx="7920880" cy="993467"/>
      </dsp:txXfrm>
    </dsp:sp>
    <dsp:sp modelId="{1B7CE992-A77D-714A-A209-65ABA5F0A2CE}">
      <dsp:nvSpPr>
        <dsp:cNvPr id="0" name=""/>
        <dsp:cNvSpPr/>
      </dsp:nvSpPr>
      <dsp:spPr>
        <a:xfrm>
          <a:off x="0" y="1987542"/>
          <a:ext cx="792088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AA538A7-5663-1C40-ADE8-7C7E0ABB5A56}">
      <dsp:nvSpPr>
        <dsp:cNvPr id="0" name=""/>
        <dsp:cNvSpPr/>
      </dsp:nvSpPr>
      <dsp:spPr>
        <a:xfrm>
          <a:off x="0" y="1987542"/>
          <a:ext cx="7920880" cy="993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rtl="0">
            <a:lnSpc>
              <a:spcPct val="90000"/>
            </a:lnSpc>
            <a:spcBef>
              <a:spcPct val="0"/>
            </a:spcBef>
            <a:spcAft>
              <a:spcPct val="35000"/>
            </a:spcAft>
          </a:pPr>
          <a:r>
            <a:rPr lang="es-ES" sz="3100" kern="1200" dirty="0" smtClean="0"/>
            <a:t>	Impacto </a:t>
          </a:r>
          <a:endParaRPr lang="es-ES" sz="3100" kern="1200" dirty="0"/>
        </a:p>
      </dsp:txBody>
      <dsp:txXfrm>
        <a:off x="0" y="1987542"/>
        <a:ext cx="7920880" cy="993467"/>
      </dsp:txXfrm>
    </dsp:sp>
    <dsp:sp modelId="{6287CA8C-908B-CF43-B8A6-13BB7B1C86DB}">
      <dsp:nvSpPr>
        <dsp:cNvPr id="0" name=""/>
        <dsp:cNvSpPr/>
      </dsp:nvSpPr>
      <dsp:spPr>
        <a:xfrm>
          <a:off x="0" y="2981009"/>
          <a:ext cx="792088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668957B-99E3-5743-9334-738F6DE773A5}">
      <dsp:nvSpPr>
        <dsp:cNvPr id="0" name=""/>
        <dsp:cNvSpPr/>
      </dsp:nvSpPr>
      <dsp:spPr>
        <a:xfrm>
          <a:off x="0" y="2981009"/>
          <a:ext cx="7920880" cy="993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rtl="0">
            <a:lnSpc>
              <a:spcPct val="90000"/>
            </a:lnSpc>
            <a:spcBef>
              <a:spcPct val="0"/>
            </a:spcBef>
            <a:spcAft>
              <a:spcPct val="35000"/>
            </a:spcAft>
          </a:pPr>
          <a:r>
            <a:rPr lang="es-ES" sz="3100" kern="1200" dirty="0" smtClean="0"/>
            <a:t>	Difusión</a:t>
          </a:r>
          <a:endParaRPr lang="es-ES" sz="3100" kern="1200" dirty="0"/>
        </a:p>
      </dsp:txBody>
      <dsp:txXfrm>
        <a:off x="0" y="2981009"/>
        <a:ext cx="7920880" cy="993467"/>
      </dsp:txXfrm>
    </dsp:sp>
    <dsp:sp modelId="{CF630E9E-CCC5-FD47-82DE-98C54CE28762}">
      <dsp:nvSpPr>
        <dsp:cNvPr id="0" name=""/>
        <dsp:cNvSpPr/>
      </dsp:nvSpPr>
      <dsp:spPr>
        <a:xfrm>
          <a:off x="0" y="3974477"/>
          <a:ext cx="792088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11994FF-611D-EF4A-B4E6-7B162DC50408}">
      <dsp:nvSpPr>
        <dsp:cNvPr id="0" name=""/>
        <dsp:cNvSpPr/>
      </dsp:nvSpPr>
      <dsp:spPr>
        <a:xfrm>
          <a:off x="0" y="3974477"/>
          <a:ext cx="7920880" cy="993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rtl="0">
            <a:lnSpc>
              <a:spcPct val="90000"/>
            </a:lnSpc>
            <a:spcBef>
              <a:spcPct val="0"/>
            </a:spcBef>
            <a:spcAft>
              <a:spcPct val="35000"/>
            </a:spcAft>
          </a:pPr>
          <a:r>
            <a:rPr lang="es-ES" sz="3100" kern="1200" dirty="0" smtClean="0"/>
            <a:t>Intangibles: Bienes y servicios creativos</a:t>
          </a:r>
          <a:endParaRPr lang="es-ES" sz="3100" kern="1200" dirty="0"/>
        </a:p>
      </dsp:txBody>
      <dsp:txXfrm>
        <a:off x="0" y="3974477"/>
        <a:ext cx="7920880" cy="99346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243F94-857C-C64F-A609-BB0CCF722E0D}" type="datetimeFigureOut">
              <a:rPr lang="es-ES" smtClean="0"/>
              <a:t>29/05/2013</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67BC43-046D-9643-A364-2DB4E6ADF039}" type="slidenum">
              <a:rPr lang="es-ES" smtClean="0"/>
              <a:t>‹Nº›</a:t>
            </a:fld>
            <a:endParaRPr lang="es-ES"/>
          </a:p>
        </p:txBody>
      </p:sp>
    </p:spTree>
    <p:extLst>
      <p:ext uri="{BB962C8B-B14F-4D97-AF65-F5344CB8AC3E}">
        <p14:creationId xmlns:p14="http://schemas.microsoft.com/office/powerpoint/2010/main" val="25854330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85800" y="4343400"/>
            <a:ext cx="5486400" cy="4114800"/>
          </a:xfrm>
          <a:prstGeom prst="rect">
            <a:avLst/>
          </a:prstGeom>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7A6C7E6B-CA3B-4995-84A0-518EAB0417BF}" type="slidenum">
              <a:rPr lang="es-MX" smtClean="0"/>
              <a:pPr>
                <a:defRPr/>
              </a:pPr>
              <a:t>8</a:t>
            </a:fld>
            <a:endParaRPr lang="es-MX"/>
          </a:p>
        </p:txBody>
      </p:sp>
    </p:spTree>
    <p:extLst>
      <p:ext uri="{BB962C8B-B14F-4D97-AF65-F5344CB8AC3E}">
        <p14:creationId xmlns:p14="http://schemas.microsoft.com/office/powerpoint/2010/main" val="331171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85800" y="4343400"/>
            <a:ext cx="5486400" cy="4114800"/>
          </a:xfrm>
          <a:prstGeom prst="rect">
            <a:avLst/>
          </a:prstGeom>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7A6C7E6B-CA3B-4995-84A0-518EAB0417BF}" type="slidenum">
              <a:rPr lang="es-MX" smtClean="0"/>
              <a:pPr>
                <a:defRPr/>
              </a:pPr>
              <a:t>18</a:t>
            </a:fld>
            <a:endParaRPr lang="es-MX"/>
          </a:p>
        </p:txBody>
      </p:sp>
    </p:spTree>
    <p:extLst>
      <p:ext uri="{BB962C8B-B14F-4D97-AF65-F5344CB8AC3E}">
        <p14:creationId xmlns:p14="http://schemas.microsoft.com/office/powerpoint/2010/main" val="331171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85800" y="4343400"/>
            <a:ext cx="5486400" cy="4114800"/>
          </a:xfrm>
          <a:prstGeom prst="rect">
            <a:avLst/>
          </a:prstGeom>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7A6C7E6B-CA3B-4995-84A0-518EAB0417BF}" type="slidenum">
              <a:rPr lang="es-MX" smtClean="0"/>
              <a:pPr>
                <a:defRPr/>
              </a:pPr>
              <a:t>19</a:t>
            </a:fld>
            <a:endParaRPr lang="es-MX"/>
          </a:p>
        </p:txBody>
      </p:sp>
    </p:spTree>
    <p:extLst>
      <p:ext uri="{BB962C8B-B14F-4D97-AF65-F5344CB8AC3E}">
        <p14:creationId xmlns:p14="http://schemas.microsoft.com/office/powerpoint/2010/main" val="331171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85800" y="4343400"/>
            <a:ext cx="5486400" cy="4114800"/>
          </a:xfrm>
          <a:prstGeom prst="rect">
            <a:avLst/>
          </a:prstGeom>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7A6C7E6B-CA3B-4995-84A0-518EAB0417BF}" type="slidenum">
              <a:rPr lang="es-MX" smtClean="0"/>
              <a:pPr>
                <a:defRPr/>
              </a:pPr>
              <a:t>20</a:t>
            </a:fld>
            <a:endParaRPr lang="es-MX"/>
          </a:p>
        </p:txBody>
      </p:sp>
    </p:spTree>
    <p:extLst>
      <p:ext uri="{BB962C8B-B14F-4D97-AF65-F5344CB8AC3E}">
        <p14:creationId xmlns:p14="http://schemas.microsoft.com/office/powerpoint/2010/main" val="331171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85800" y="4343400"/>
            <a:ext cx="5486400" cy="4114800"/>
          </a:xfrm>
          <a:prstGeom prst="rect">
            <a:avLst/>
          </a:prstGeom>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7A6C7E6B-CA3B-4995-84A0-518EAB0417BF}" type="slidenum">
              <a:rPr lang="es-MX" smtClean="0"/>
              <a:pPr>
                <a:defRPr/>
              </a:pPr>
              <a:t>21</a:t>
            </a:fld>
            <a:endParaRPr lang="es-MX"/>
          </a:p>
        </p:txBody>
      </p:sp>
    </p:spTree>
    <p:extLst>
      <p:ext uri="{BB962C8B-B14F-4D97-AF65-F5344CB8AC3E}">
        <p14:creationId xmlns:p14="http://schemas.microsoft.com/office/powerpoint/2010/main" val="331171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85800" y="4343400"/>
            <a:ext cx="5486400" cy="4114800"/>
          </a:xfrm>
          <a:prstGeom prst="rect">
            <a:avLst/>
          </a:prstGeom>
        </p:spPr>
        <p:txBody>
          <a:bodyPr/>
          <a:lstStyle/>
          <a:p>
            <a:r>
              <a:rPr lang="es-MX" dirty="0" smtClean="0"/>
              <a:t>Las</a:t>
            </a:r>
            <a:r>
              <a:rPr lang="es-MX" baseline="0" dirty="0" smtClean="0"/>
              <a:t> actividades de innovación estimadas por el número de patentes otorgadas a residentes Mexicanos es del 7%, muy por debajo de Japón con 85%, corea con casi 80% y USA con más de 50%.</a:t>
            </a:r>
            <a:endParaRPr lang="es-MX" dirty="0"/>
          </a:p>
        </p:txBody>
      </p:sp>
      <p:sp>
        <p:nvSpPr>
          <p:cNvPr id="4" name="3 Marcador de número de diapositiva"/>
          <p:cNvSpPr>
            <a:spLocks noGrp="1"/>
          </p:cNvSpPr>
          <p:nvPr>
            <p:ph type="sldNum" sz="quarter" idx="10"/>
          </p:nvPr>
        </p:nvSpPr>
        <p:spPr/>
        <p:txBody>
          <a:bodyPr/>
          <a:lstStyle/>
          <a:p>
            <a:pPr>
              <a:defRPr/>
            </a:pPr>
            <a:fld id="{7A6C7E6B-CA3B-4995-84A0-518EAB0417BF}" type="slidenum">
              <a:rPr lang="es-MX" smtClean="0"/>
              <a:pPr>
                <a:defRPr/>
              </a:pPr>
              <a:t>22</a:t>
            </a:fld>
            <a:endParaRPr lang="es-MX"/>
          </a:p>
        </p:txBody>
      </p:sp>
    </p:spTree>
    <p:extLst>
      <p:ext uri="{BB962C8B-B14F-4D97-AF65-F5344CB8AC3E}">
        <p14:creationId xmlns:p14="http://schemas.microsoft.com/office/powerpoint/2010/main" val="333678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49E9BA6-C681-CB4F-BAA0-2BB77B19788B}" type="slidenum">
              <a:rPr lang="es-ES" smtClean="0"/>
              <a:t>30</a:t>
            </a:fld>
            <a:endParaRPr lang="es-ES"/>
          </a:p>
        </p:txBody>
      </p:sp>
    </p:spTree>
    <p:extLst>
      <p:ext uri="{BB962C8B-B14F-4D97-AF65-F5344CB8AC3E}">
        <p14:creationId xmlns:p14="http://schemas.microsoft.com/office/powerpoint/2010/main" val="26336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85800" y="4343400"/>
            <a:ext cx="5486400" cy="4114800"/>
          </a:xfrm>
          <a:prstGeom prst="rect">
            <a:avLst/>
          </a:prstGeom>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7A6C7E6B-CA3B-4995-84A0-518EAB0417BF}" type="slidenum">
              <a:rPr lang="es-MX" smtClean="0"/>
              <a:pPr>
                <a:defRPr/>
              </a:pPr>
              <a:t>9</a:t>
            </a:fld>
            <a:endParaRPr lang="es-MX"/>
          </a:p>
        </p:txBody>
      </p:sp>
    </p:spTree>
    <p:extLst>
      <p:ext uri="{BB962C8B-B14F-4D97-AF65-F5344CB8AC3E}">
        <p14:creationId xmlns:p14="http://schemas.microsoft.com/office/powerpoint/2010/main" val="331171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85800" y="4343400"/>
            <a:ext cx="5486400" cy="4114800"/>
          </a:xfrm>
          <a:prstGeom prst="rect">
            <a:avLst/>
          </a:prstGeom>
        </p:spPr>
        <p:txBody>
          <a:bodyPr/>
          <a:lstStyle/>
          <a:p>
            <a:r>
              <a:rPr lang="es-MX" dirty="0" smtClean="0"/>
              <a:t>Mejorar el índice global de innovación de México constituye uno de los retos del Gobierno Federal. El</a:t>
            </a:r>
            <a:r>
              <a:rPr lang="es-MX" baseline="0" dirty="0" smtClean="0"/>
              <a:t> informe de la Escuela Mundial de Negocios y de la Organización Mundial de Propiedad Intelectual publicado en 2012, ubica a México en el número 79 de 141 países, con un índice global de innovación de 32.9.</a:t>
            </a:r>
            <a:endParaRPr lang="es-MX" dirty="0"/>
          </a:p>
        </p:txBody>
      </p:sp>
      <p:sp>
        <p:nvSpPr>
          <p:cNvPr id="4" name="3 Marcador de número de diapositiva"/>
          <p:cNvSpPr>
            <a:spLocks noGrp="1"/>
          </p:cNvSpPr>
          <p:nvPr>
            <p:ph type="sldNum" sz="quarter" idx="10"/>
          </p:nvPr>
        </p:nvSpPr>
        <p:spPr/>
        <p:txBody>
          <a:bodyPr/>
          <a:lstStyle/>
          <a:p>
            <a:pPr>
              <a:defRPr/>
            </a:pPr>
            <a:fld id="{7A6C7E6B-CA3B-4995-84A0-518EAB0417BF}" type="slidenum">
              <a:rPr lang="es-MX" smtClean="0"/>
              <a:pPr>
                <a:defRPr/>
              </a:pPr>
              <a:t>10</a:t>
            </a:fld>
            <a:endParaRPr lang="es-MX"/>
          </a:p>
        </p:txBody>
      </p:sp>
    </p:spTree>
    <p:extLst>
      <p:ext uri="{BB962C8B-B14F-4D97-AF65-F5344CB8AC3E}">
        <p14:creationId xmlns:p14="http://schemas.microsoft.com/office/powerpoint/2010/main" val="728492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85800" y="4343400"/>
            <a:ext cx="5486400" cy="4114800"/>
          </a:xfrm>
          <a:prstGeom prst="rect">
            <a:avLst/>
          </a:prstGeom>
        </p:spPr>
        <p:txBody>
          <a:bodyPr/>
          <a:lstStyle/>
          <a:p>
            <a:r>
              <a:rPr lang="es-MX" dirty="0" smtClean="0"/>
              <a:t>Estas</a:t>
            </a:r>
            <a:r>
              <a:rPr lang="es-MX" baseline="0" dirty="0" smtClean="0"/>
              <a:t> organizaciones utilizan los siguientes indicadores para estimar el índice global de innovación de los países, publicado por primera ocasión en 2007 con el propósito de identificar la riqueza derivada de la innovación más allá de las métricas tradicionales de número de artículos publicados y el nivel de gasto en investigación y desarrollo. Con la premisa de que la innovación es un motor del progreso económico y de la competitividad de las naciones, son cinco los insumos para la innovación: </a:t>
            </a:r>
            <a:r>
              <a:rPr lang="es-MX" b="1" baseline="0" dirty="0" smtClean="0"/>
              <a:t>las instituciones </a:t>
            </a:r>
            <a:r>
              <a:rPr lang="es-MX" baseline="0" dirty="0" smtClean="0"/>
              <a:t>con las que se mide el ambiente político, el regulatorio y el de los negocios. El capital humano que considera el nivel de educación, las oportunidades de educación superior, y el grado de investigación y desarrollo de los países. La infraestructura en telecomunicaciones, en las vías de comunicación y en sustentabilidad ecológica.  La sofisticación de los mercados se mide a través de la atracción de inversionistas, del nivel de crédito de las instituciones bancarias y del nivel de competencia de los mercados. Finalmente, la sofisticación de los negocios incluye el nivel de educación de la fuerza laboral, los aliados innovadores y el nivel de adopción de nuevos conocimientos.</a:t>
            </a:r>
            <a:endParaRPr lang="es-MX" dirty="0"/>
          </a:p>
        </p:txBody>
      </p:sp>
      <p:sp>
        <p:nvSpPr>
          <p:cNvPr id="4" name="3 Marcador de número de diapositiva"/>
          <p:cNvSpPr>
            <a:spLocks noGrp="1"/>
          </p:cNvSpPr>
          <p:nvPr>
            <p:ph type="sldNum" sz="quarter" idx="10"/>
          </p:nvPr>
        </p:nvSpPr>
        <p:spPr/>
        <p:txBody>
          <a:bodyPr/>
          <a:lstStyle/>
          <a:p>
            <a:pPr>
              <a:defRPr/>
            </a:pPr>
            <a:fld id="{7A6C7E6B-CA3B-4995-84A0-518EAB0417BF}" type="slidenum">
              <a:rPr lang="es-MX" smtClean="0"/>
              <a:pPr>
                <a:defRPr/>
              </a:pPr>
              <a:t>11</a:t>
            </a:fld>
            <a:endParaRPr lang="es-MX"/>
          </a:p>
        </p:txBody>
      </p:sp>
    </p:spTree>
    <p:extLst>
      <p:ext uri="{BB962C8B-B14F-4D97-AF65-F5344CB8AC3E}">
        <p14:creationId xmlns:p14="http://schemas.microsoft.com/office/powerpoint/2010/main" val="706538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5800" y="4343400"/>
            <a:ext cx="5486400" cy="4114800"/>
          </a:xfrm>
          <a:prstGeom prst="rect">
            <a:avLst/>
          </a:prstGeom>
        </p:spPr>
        <p:txBody>
          <a:bodyPr lIns="91210" tIns="45606" rIns="91210" bIns="45606"/>
          <a:lstStyle/>
          <a:p>
            <a:r>
              <a:rPr lang="es-ES" dirty="0" smtClean="0"/>
              <a:t>Por otro lado, el resultado de las actividades de innovación de las economías se manifiesta en el conocimiento y en las tecnologías generadas a través de la creación,</a:t>
            </a:r>
            <a:r>
              <a:rPr lang="es-ES" baseline="0" dirty="0" smtClean="0"/>
              <a:t> impacto y difusión del conocimiento y en la creatividad para generar intangibles creativos, productos y servicios creativos y servicios en línea creativos.</a:t>
            </a:r>
            <a:endParaRPr lang="es-ES" dirty="0"/>
          </a:p>
        </p:txBody>
      </p:sp>
      <p:sp>
        <p:nvSpPr>
          <p:cNvPr id="4" name="Marcador de número de diapositiva 3"/>
          <p:cNvSpPr>
            <a:spLocks noGrp="1"/>
          </p:cNvSpPr>
          <p:nvPr>
            <p:ph type="sldNum" sz="quarter" idx="10"/>
          </p:nvPr>
        </p:nvSpPr>
        <p:spPr/>
        <p:txBody>
          <a:bodyPr/>
          <a:lstStyle/>
          <a:p>
            <a:fld id="{88EDC552-8A0B-47CE-8AB5-9A00E00C472D}" type="slidenum">
              <a:rPr lang="es-MX" smtClean="0"/>
              <a:t>12</a:t>
            </a:fld>
            <a:endParaRPr lang="es-MX"/>
          </a:p>
        </p:txBody>
      </p:sp>
    </p:spTree>
    <p:extLst>
      <p:ext uri="{BB962C8B-B14F-4D97-AF65-F5344CB8AC3E}">
        <p14:creationId xmlns:p14="http://schemas.microsoft.com/office/powerpoint/2010/main" val="2056242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85800" y="4343400"/>
            <a:ext cx="5486400" cy="4114800"/>
          </a:xfrm>
          <a:prstGeom prst="rect">
            <a:avLst/>
          </a:prstGeom>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7A6C7E6B-CA3B-4995-84A0-518EAB0417BF}" type="slidenum">
              <a:rPr lang="es-MX" smtClean="0"/>
              <a:pPr>
                <a:defRPr/>
              </a:pPr>
              <a:t>13</a:t>
            </a:fld>
            <a:endParaRPr lang="es-MX"/>
          </a:p>
        </p:txBody>
      </p:sp>
    </p:spTree>
    <p:extLst>
      <p:ext uri="{BB962C8B-B14F-4D97-AF65-F5344CB8AC3E}">
        <p14:creationId xmlns:p14="http://schemas.microsoft.com/office/powerpoint/2010/main" val="331171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85800" y="4343400"/>
            <a:ext cx="5486400" cy="4114800"/>
          </a:xfrm>
          <a:prstGeom prst="rect">
            <a:avLst/>
          </a:prstGeom>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7A6C7E6B-CA3B-4995-84A0-518EAB0417BF}" type="slidenum">
              <a:rPr lang="es-MX" smtClean="0"/>
              <a:pPr>
                <a:defRPr/>
              </a:pPr>
              <a:t>15</a:t>
            </a:fld>
            <a:endParaRPr lang="es-MX"/>
          </a:p>
        </p:txBody>
      </p:sp>
    </p:spTree>
    <p:extLst>
      <p:ext uri="{BB962C8B-B14F-4D97-AF65-F5344CB8AC3E}">
        <p14:creationId xmlns:p14="http://schemas.microsoft.com/office/powerpoint/2010/main" val="331171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85800" y="4343400"/>
            <a:ext cx="5486400" cy="4114800"/>
          </a:xfrm>
          <a:prstGeom prst="rect">
            <a:avLst/>
          </a:prstGeom>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7A6C7E6B-CA3B-4995-84A0-518EAB0417BF}" type="slidenum">
              <a:rPr lang="es-MX" smtClean="0"/>
              <a:pPr>
                <a:defRPr/>
              </a:pPr>
              <a:t>16</a:t>
            </a:fld>
            <a:endParaRPr lang="es-MX"/>
          </a:p>
        </p:txBody>
      </p:sp>
    </p:spTree>
    <p:extLst>
      <p:ext uri="{BB962C8B-B14F-4D97-AF65-F5344CB8AC3E}">
        <p14:creationId xmlns:p14="http://schemas.microsoft.com/office/powerpoint/2010/main" val="331171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685800" y="4343400"/>
            <a:ext cx="5486400" cy="4114800"/>
          </a:xfrm>
          <a:prstGeom prst="rect">
            <a:avLst/>
          </a:prstGeom>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7A6C7E6B-CA3B-4995-84A0-518EAB0417BF}" type="slidenum">
              <a:rPr lang="es-MX" smtClean="0"/>
              <a:pPr>
                <a:defRPr/>
              </a:pPr>
              <a:t>17</a:t>
            </a:fld>
            <a:endParaRPr lang="es-MX"/>
          </a:p>
        </p:txBody>
      </p:sp>
    </p:spTree>
    <p:extLst>
      <p:ext uri="{BB962C8B-B14F-4D97-AF65-F5344CB8AC3E}">
        <p14:creationId xmlns:p14="http://schemas.microsoft.com/office/powerpoint/2010/main" val="33117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2080865"/>
            <a:ext cx="7772400" cy="1470025"/>
          </a:xfrm>
          <a:prstGeom prst="rect">
            <a:avLst/>
          </a:prstGeom>
        </p:spPr>
        <p:txBody>
          <a:bodyPr/>
          <a:lstStyle>
            <a:lvl1pPr>
              <a:defRPr sz="3600"/>
            </a:lvl1p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1153344" y="3836640"/>
            <a:ext cx="6400800" cy="1752600"/>
          </a:xfrm>
          <a:prstGeom prst="rect">
            <a:avLst/>
          </a:prstGeom>
        </p:spPr>
        <p:txBody>
          <a:bodyPr>
            <a:normAutofit/>
          </a:bodyPr>
          <a:lstStyle>
            <a:lvl1pPr marL="0" indent="0" algn="ctr">
              <a:buNone/>
              <a:defRPr sz="240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E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241176" y="1254133"/>
            <a:ext cx="787241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41176" y="2468579"/>
            <a:ext cx="7858180" cy="376873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374848" y="6356351"/>
            <a:ext cx="1460848" cy="241001"/>
          </a:xfrm>
          <a:prstGeom prst="rect">
            <a:avLst/>
          </a:prstGeom>
        </p:spPr>
        <p:txBody>
          <a:bodyPr/>
          <a:lstStyle>
            <a:lvl1pPr>
              <a:defRPr sz="1400"/>
            </a:lvl1pPr>
          </a:lstStyle>
          <a:p>
            <a:fld id="{5BA28E99-AEF6-4118-A228-5CBCCBDD7A85}" type="datetimeFigureOut">
              <a:rPr lang="es-ES" smtClean="0"/>
              <a:pPr/>
              <a:t>29/05/2013</a:t>
            </a:fld>
            <a:endParaRPr lang="es-ES" dirty="0"/>
          </a:p>
        </p:txBody>
      </p:sp>
      <p:sp>
        <p:nvSpPr>
          <p:cNvPr id="5" name="4 Marcador de pie de página"/>
          <p:cNvSpPr>
            <a:spLocks noGrp="1"/>
          </p:cNvSpPr>
          <p:nvPr>
            <p:ph type="ftr" sz="quarter" idx="11"/>
          </p:nvPr>
        </p:nvSpPr>
        <p:spPr>
          <a:xfrm>
            <a:off x="3041848" y="6356351"/>
            <a:ext cx="1982580" cy="241001"/>
          </a:xfrm>
          <a:prstGeom prst="rect">
            <a:avLst/>
          </a:prstGeom>
        </p:spPr>
        <p:txBody>
          <a:bodyPr/>
          <a:lstStyle>
            <a:lvl1pPr>
              <a:defRPr sz="1400"/>
            </a:lvl1pPr>
          </a:lstStyle>
          <a:p>
            <a:endParaRPr lang="es-ES" dirty="0"/>
          </a:p>
        </p:txBody>
      </p:sp>
      <p:sp>
        <p:nvSpPr>
          <p:cNvPr id="6" name="5 Marcador de número de diapositiva"/>
          <p:cNvSpPr>
            <a:spLocks noGrp="1"/>
          </p:cNvSpPr>
          <p:nvPr>
            <p:ph type="sldNum" sz="quarter" idx="12"/>
          </p:nvPr>
        </p:nvSpPr>
        <p:spPr>
          <a:xfrm>
            <a:off x="6470848" y="6356351"/>
            <a:ext cx="1460848" cy="241001"/>
          </a:xfrm>
          <a:prstGeom prst="rect">
            <a:avLst/>
          </a:prstGeom>
        </p:spPr>
        <p:txBody>
          <a:bodyPr/>
          <a:lstStyle>
            <a:lvl1pPr>
              <a:defRPr sz="1400"/>
            </a:lvl1pPr>
          </a:lstStyle>
          <a:p>
            <a:fld id="{81026D3E-8F2B-4792-BD44-CA339CCB2B6B}"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122181" y="1268760"/>
            <a:ext cx="1906203" cy="4968552"/>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41177" y="1268760"/>
            <a:ext cx="5577408" cy="4968552"/>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8" name="3 Marcador de fecha"/>
          <p:cNvSpPr>
            <a:spLocks noGrp="1"/>
          </p:cNvSpPr>
          <p:nvPr>
            <p:ph type="dt" sz="half" idx="10"/>
          </p:nvPr>
        </p:nvSpPr>
        <p:spPr>
          <a:xfrm>
            <a:off x="374848" y="6356351"/>
            <a:ext cx="1460848" cy="241001"/>
          </a:xfrm>
          <a:prstGeom prst="rect">
            <a:avLst/>
          </a:prstGeom>
        </p:spPr>
        <p:txBody>
          <a:bodyPr/>
          <a:lstStyle>
            <a:lvl1pPr>
              <a:defRPr sz="1400"/>
            </a:lvl1pPr>
          </a:lstStyle>
          <a:p>
            <a:fld id="{5BA28E99-AEF6-4118-A228-5CBCCBDD7A85}" type="datetimeFigureOut">
              <a:rPr lang="es-ES" smtClean="0"/>
              <a:pPr/>
              <a:t>29/05/2013</a:t>
            </a:fld>
            <a:endParaRPr lang="es-ES" dirty="0"/>
          </a:p>
        </p:txBody>
      </p:sp>
      <p:sp>
        <p:nvSpPr>
          <p:cNvPr id="9" name="4 Marcador de pie de página"/>
          <p:cNvSpPr>
            <a:spLocks noGrp="1"/>
          </p:cNvSpPr>
          <p:nvPr>
            <p:ph type="ftr" sz="quarter" idx="11"/>
          </p:nvPr>
        </p:nvSpPr>
        <p:spPr>
          <a:xfrm>
            <a:off x="3041848" y="6356351"/>
            <a:ext cx="1982580" cy="241001"/>
          </a:xfrm>
          <a:prstGeom prst="rect">
            <a:avLst/>
          </a:prstGeom>
        </p:spPr>
        <p:txBody>
          <a:bodyPr/>
          <a:lstStyle>
            <a:lvl1pPr>
              <a:defRPr sz="1400"/>
            </a:lvl1pPr>
          </a:lstStyle>
          <a:p>
            <a:endParaRPr lang="es-ES" dirty="0"/>
          </a:p>
        </p:txBody>
      </p:sp>
      <p:sp>
        <p:nvSpPr>
          <p:cNvPr id="10" name="5 Marcador de número de diapositiva"/>
          <p:cNvSpPr>
            <a:spLocks noGrp="1"/>
          </p:cNvSpPr>
          <p:nvPr>
            <p:ph type="sldNum" sz="quarter" idx="12"/>
          </p:nvPr>
        </p:nvSpPr>
        <p:spPr>
          <a:xfrm>
            <a:off x="6470848" y="6356351"/>
            <a:ext cx="1460848" cy="241001"/>
          </a:xfrm>
          <a:prstGeom prst="rect">
            <a:avLst/>
          </a:prstGeom>
        </p:spPr>
        <p:txBody>
          <a:bodyPr/>
          <a:lstStyle>
            <a:lvl1pPr>
              <a:defRPr sz="1400"/>
            </a:lvl1pPr>
          </a:lstStyle>
          <a:p>
            <a:fld id="{81026D3E-8F2B-4792-BD44-CA339CCB2B6B}" type="slidenum">
              <a:rPr lang="es-ES" smtClean="0"/>
              <a:pPr/>
              <a:t>‹Nº›</a:t>
            </a:fld>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251520" y="836712"/>
            <a:ext cx="8640960" cy="792088"/>
          </a:xfrm>
          <a:prstGeom prst="rect">
            <a:avLst/>
          </a:prstGeom>
        </p:spPr>
        <p:txBody>
          <a:bodyPr>
            <a:normAutofit/>
          </a:bodyPr>
          <a:lstStyle>
            <a:lvl1pPr>
              <a:defRPr sz="3000"/>
            </a:lvl1pPr>
          </a:lstStyle>
          <a:p>
            <a:r>
              <a:rPr lang="es-ES" dirty="0" smtClean="0"/>
              <a:t>Haga clic para modificar el estilo de título del patrón</a:t>
            </a:r>
            <a:endParaRPr lang="es-MX" dirty="0"/>
          </a:p>
        </p:txBody>
      </p:sp>
      <p:sp>
        <p:nvSpPr>
          <p:cNvPr id="7" name="6 Marcador de texto"/>
          <p:cNvSpPr>
            <a:spLocks noGrp="1"/>
          </p:cNvSpPr>
          <p:nvPr>
            <p:ph type="body" sz="quarter" idx="10"/>
          </p:nvPr>
        </p:nvSpPr>
        <p:spPr>
          <a:xfrm>
            <a:off x="251520" y="2132856"/>
            <a:ext cx="8640960" cy="4176464"/>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4071143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95536" y="1268760"/>
            <a:ext cx="7729534" cy="1143000"/>
          </a:xfrm>
          <a:prstGeom prst="rect">
            <a:avLst/>
          </a:prstGeom>
        </p:spPr>
        <p:txBody>
          <a:bodyPr>
            <a:noAutofit/>
          </a:bodyPr>
          <a:lstStyle>
            <a:lvl1pPr>
              <a:defRPr sz="2800"/>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395536" y="2483206"/>
            <a:ext cx="7715304" cy="3911609"/>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467544" y="4406900"/>
            <a:ext cx="7772400" cy="1362075"/>
          </a:xfrm>
          <a:prstGeom prst="rect">
            <a:avLst/>
          </a:prstGeom>
        </p:spPr>
        <p:txBody>
          <a:bodyPr anchor="t">
            <a:normAutofit/>
          </a:bodyPr>
          <a:lstStyle>
            <a:lvl1pPr algn="ctr">
              <a:defRPr sz="3200" b="1" cap="all"/>
            </a:lvl1p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67544" y="2906713"/>
            <a:ext cx="7772400" cy="1500187"/>
          </a:xfrm>
          <a:prstGeom prst="rect">
            <a:avLst/>
          </a:prstGeom>
        </p:spPr>
        <p:txBody>
          <a:bodyPr anchor="b"/>
          <a:lstStyle>
            <a:lvl1pPr marL="0" indent="0">
              <a:buNone/>
              <a:defRPr sz="20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395536" y="1071546"/>
            <a:ext cx="7872410" cy="1143000"/>
          </a:xfrm>
          <a:prstGeom prst="rect">
            <a:avLst/>
          </a:prstGeom>
        </p:spPr>
        <p:txBody>
          <a:bodyPr>
            <a:noAutofit/>
          </a:bodyPr>
          <a:lstStyle>
            <a:lvl1pPr>
              <a:defRPr sz="3200"/>
            </a:lvl1pPr>
          </a:lstStyle>
          <a:p>
            <a:r>
              <a:rPr lang="es-ES" dirty="0" smtClean="0"/>
              <a:t>Haga clic para modificar el estilo de título del patrón</a:t>
            </a:r>
            <a:endParaRPr lang="es-ES" dirty="0"/>
          </a:p>
        </p:txBody>
      </p:sp>
      <p:sp>
        <p:nvSpPr>
          <p:cNvPr id="3" name="2 Marcador de contenido"/>
          <p:cNvSpPr>
            <a:spLocks noGrp="1"/>
          </p:cNvSpPr>
          <p:nvPr>
            <p:ph sz="half" idx="1"/>
          </p:nvPr>
        </p:nvSpPr>
        <p:spPr>
          <a:xfrm>
            <a:off x="395536" y="2285992"/>
            <a:ext cx="3752848" cy="3911609"/>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contenido"/>
          <p:cNvSpPr>
            <a:spLocks noGrp="1"/>
          </p:cNvSpPr>
          <p:nvPr>
            <p:ph sz="half" idx="2"/>
          </p:nvPr>
        </p:nvSpPr>
        <p:spPr>
          <a:xfrm>
            <a:off x="4538940" y="2285992"/>
            <a:ext cx="3714776" cy="3840171"/>
          </a:xfrm>
          <a:prstGeom prst="rect">
            <a:avLst/>
          </a:prstGeo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95536" y="1071546"/>
            <a:ext cx="7786742" cy="1143000"/>
          </a:xfrm>
          <a:prstGeom prst="rect">
            <a:avLst/>
          </a:prstGeom>
        </p:spPr>
        <p:txBody>
          <a:bodyPr>
            <a:noAutofit/>
          </a:bodyPr>
          <a:lstStyle>
            <a:lvl1pPr>
              <a:defRPr sz="3200"/>
            </a:lvl1p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395536" y="2357430"/>
            <a:ext cx="3682998" cy="639762"/>
          </a:xfrm>
          <a:prstGeom prst="rect">
            <a:avLst/>
          </a:prstGeo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395536" y="3071809"/>
            <a:ext cx="3714776" cy="3054353"/>
          </a:xfrm>
          <a:prstGeom prst="rect">
            <a:avLst/>
          </a:prstGeo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5" name="4 Marcador de texto"/>
          <p:cNvSpPr>
            <a:spLocks noGrp="1"/>
          </p:cNvSpPr>
          <p:nvPr>
            <p:ph type="body" sz="quarter" idx="3"/>
          </p:nvPr>
        </p:nvSpPr>
        <p:spPr>
          <a:xfrm>
            <a:off x="4253188" y="2357430"/>
            <a:ext cx="3929090" cy="639762"/>
          </a:xfrm>
          <a:prstGeom prst="rect">
            <a:avLst/>
          </a:prstGeo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4253188" y="3071809"/>
            <a:ext cx="3970337" cy="3054353"/>
          </a:xfrm>
          <a:prstGeom prst="rect">
            <a:avLst/>
          </a:prstGeo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0528" y="1493912"/>
            <a:ext cx="7943880" cy="1143000"/>
          </a:xfrm>
          <a:prstGeom prst="rect">
            <a:avLst/>
          </a:prstGeom>
        </p:spPr>
        <p:txBody>
          <a:bodyPr>
            <a:noAutofit/>
          </a:bodyPr>
          <a:lstStyle>
            <a:lvl1pPr>
              <a:defRPr sz="2800"/>
            </a:lvl1pPr>
          </a:lstStyle>
          <a:p>
            <a:r>
              <a:rPr lang="es-ES" dirty="0" smtClean="0"/>
              <a:t>Haga clic para modificar el estilo de título del patrón</a:t>
            </a:r>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03453" y="1268760"/>
            <a:ext cx="3008313" cy="1162050"/>
          </a:xfrm>
          <a:prstGeom prst="rect">
            <a:avLst/>
          </a:prstGeom>
        </p:spPr>
        <p:txBody>
          <a:bodyPr anchor="b"/>
          <a:lstStyle>
            <a:lvl1pPr algn="l">
              <a:defRPr sz="2000" b="1"/>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3546725" y="1268760"/>
            <a:ext cx="4643470" cy="5054617"/>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texto"/>
          <p:cNvSpPr>
            <a:spLocks noGrp="1"/>
          </p:cNvSpPr>
          <p:nvPr>
            <p:ph type="body" sz="half" idx="2"/>
          </p:nvPr>
        </p:nvSpPr>
        <p:spPr>
          <a:xfrm>
            <a:off x="395536" y="2483206"/>
            <a:ext cx="3008313" cy="3840171"/>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75656" y="5081736"/>
            <a:ext cx="5486400" cy="566738"/>
          </a:xfrm>
          <a:prstGeom prst="rect">
            <a:avLst/>
          </a:prstGeom>
        </p:spPr>
        <p:txBody>
          <a:bodyPr anchor="b">
            <a:noAutofit/>
          </a:bodyPr>
          <a:lstStyle>
            <a:lvl1pPr algn="l">
              <a:defRPr sz="1800" b="1"/>
            </a:lvl1pPr>
          </a:lstStyle>
          <a:p>
            <a:r>
              <a:rPr lang="es-ES" dirty="0" smtClean="0"/>
              <a:t>Haga clic para modificar el estilo de título del patrón</a:t>
            </a:r>
            <a:endParaRPr lang="es-ES" dirty="0"/>
          </a:p>
        </p:txBody>
      </p:sp>
      <p:sp>
        <p:nvSpPr>
          <p:cNvPr id="3" name="2 Marcador de posición de imagen"/>
          <p:cNvSpPr>
            <a:spLocks noGrp="1"/>
          </p:cNvSpPr>
          <p:nvPr>
            <p:ph type="pic" idx="1"/>
          </p:nvPr>
        </p:nvSpPr>
        <p:spPr>
          <a:xfrm>
            <a:off x="1475656" y="1281243"/>
            <a:ext cx="5486400" cy="372746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475656" y="5648474"/>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24 CuadroTexto"/>
          <p:cNvSpPr txBox="1"/>
          <p:nvPr userDrawn="1"/>
        </p:nvSpPr>
        <p:spPr>
          <a:xfrm>
            <a:off x="3929058" y="6500834"/>
            <a:ext cx="1071570" cy="215444"/>
          </a:xfrm>
          <a:prstGeom prst="rect">
            <a:avLst/>
          </a:prstGeom>
          <a:noFill/>
        </p:spPr>
        <p:txBody>
          <a:bodyPr wrap="square" rtlCol="0">
            <a:spAutoFit/>
          </a:bodyPr>
          <a:lstStyle/>
          <a:p>
            <a:r>
              <a:rPr lang="es-MX" sz="800" dirty="0" smtClean="0">
                <a:solidFill>
                  <a:schemeClr val="bg1"/>
                </a:solidFill>
              </a:rPr>
              <a:t>Cd. Madero 2009</a:t>
            </a:r>
            <a:endParaRPr lang="es-ES" sz="800" dirty="0">
              <a:solidFill>
                <a:schemeClr val="bg1"/>
              </a:solidFill>
            </a:endParaRPr>
          </a:p>
        </p:txBody>
      </p:sp>
      <p:cxnSp>
        <p:nvCxnSpPr>
          <p:cNvPr id="28" name="27 Conector recto"/>
          <p:cNvCxnSpPr/>
          <p:nvPr userDrawn="1"/>
        </p:nvCxnSpPr>
        <p:spPr>
          <a:xfrm rot="5400000">
            <a:off x="3643318" y="6715136"/>
            <a:ext cx="285728"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40 Rectángulo"/>
          <p:cNvSpPr/>
          <p:nvPr userDrawn="1"/>
        </p:nvSpPr>
        <p:spPr>
          <a:xfrm>
            <a:off x="8532440" y="1484784"/>
            <a:ext cx="484748" cy="4320480"/>
          </a:xfrm>
          <a:prstGeom prst="rect">
            <a:avLst/>
          </a:prstGeom>
        </p:spPr>
        <p:txBody>
          <a:bodyPr vert="vert270" wrap="square">
            <a:spAutoFit/>
          </a:bodyPr>
          <a:lstStyle/>
          <a:p>
            <a:pPr algn="r"/>
            <a:r>
              <a:rPr lang="es-MX" sz="1050" b="1" baseline="0" dirty="0" smtClean="0">
                <a:solidFill>
                  <a:schemeClr val="bg1"/>
                </a:solidFill>
              </a:rPr>
              <a:t>Asamblea General Ordinaria del Consejo Nacional de Directores</a:t>
            </a:r>
          </a:p>
          <a:p>
            <a:pPr algn="r"/>
            <a:r>
              <a:rPr lang="es-MX" sz="900" b="1" baseline="0" dirty="0" smtClean="0">
                <a:solidFill>
                  <a:schemeClr val="bg1"/>
                </a:solidFill>
              </a:rPr>
              <a:t>Hermosillo 2010</a:t>
            </a:r>
            <a:endParaRPr lang="es-ES" sz="900" b="1" dirty="0">
              <a:solidFill>
                <a:schemeClr val="bg1"/>
              </a:solidFill>
            </a:endParaRPr>
          </a:p>
        </p:txBody>
      </p:sp>
      <p:grpSp>
        <p:nvGrpSpPr>
          <p:cNvPr id="22" name="21 Grupo"/>
          <p:cNvGrpSpPr/>
          <p:nvPr userDrawn="1"/>
        </p:nvGrpSpPr>
        <p:grpSpPr>
          <a:xfrm rot="5400000">
            <a:off x="6033920" y="3819326"/>
            <a:ext cx="5857892" cy="219456"/>
            <a:chOff x="0" y="2811440"/>
            <a:chExt cx="4862513" cy="117475"/>
          </a:xfrm>
        </p:grpSpPr>
        <p:cxnSp>
          <p:nvCxnSpPr>
            <p:cNvPr id="37" name="36 Conector recto"/>
            <p:cNvCxnSpPr/>
            <p:nvPr userDrawn="1"/>
          </p:nvCxnSpPr>
          <p:spPr>
            <a:xfrm>
              <a:off x="0" y="2870178"/>
              <a:ext cx="4862513" cy="1587"/>
            </a:xfrm>
            <a:prstGeom prst="line">
              <a:avLst/>
            </a:prstGeom>
            <a:solidFill>
              <a:srgbClr val="1B416F"/>
            </a:solidFill>
            <a:ln w="3175">
              <a:solidFill>
                <a:srgbClr val="385395"/>
              </a:solidFill>
            </a:ln>
          </p:spPr>
          <p:style>
            <a:lnRef idx="2">
              <a:schemeClr val="accent1">
                <a:shade val="50000"/>
              </a:schemeClr>
            </a:lnRef>
            <a:fillRef idx="1">
              <a:schemeClr val="accent1"/>
            </a:fillRef>
            <a:effectRef idx="0">
              <a:schemeClr val="accent1"/>
            </a:effectRef>
            <a:fontRef idx="minor">
              <a:schemeClr val="lt1"/>
            </a:fontRef>
          </p:style>
        </p:cxnSp>
        <p:cxnSp>
          <p:nvCxnSpPr>
            <p:cNvPr id="38" name="37 Conector recto"/>
            <p:cNvCxnSpPr/>
            <p:nvPr userDrawn="1"/>
          </p:nvCxnSpPr>
          <p:spPr>
            <a:xfrm>
              <a:off x="0" y="2811440"/>
              <a:ext cx="4862513" cy="1588"/>
            </a:xfrm>
            <a:prstGeom prst="line">
              <a:avLst/>
            </a:prstGeom>
            <a:solidFill>
              <a:srgbClr val="1B416F"/>
            </a:solidFill>
            <a:ln w="3175">
              <a:solidFill>
                <a:srgbClr val="BCAC6C"/>
              </a:solidFill>
            </a:ln>
          </p:spPr>
          <p:style>
            <a:lnRef idx="2">
              <a:schemeClr val="accent1">
                <a:shade val="50000"/>
              </a:schemeClr>
            </a:lnRef>
            <a:fillRef idx="1">
              <a:schemeClr val="accent1"/>
            </a:fillRef>
            <a:effectRef idx="0">
              <a:schemeClr val="accent1"/>
            </a:effectRef>
            <a:fontRef idx="minor">
              <a:schemeClr val="lt1"/>
            </a:fontRef>
          </p:style>
        </p:cxnSp>
        <p:cxnSp>
          <p:nvCxnSpPr>
            <p:cNvPr id="39" name="38 Conector recto"/>
            <p:cNvCxnSpPr/>
            <p:nvPr userDrawn="1"/>
          </p:nvCxnSpPr>
          <p:spPr>
            <a:xfrm>
              <a:off x="0" y="2927328"/>
              <a:ext cx="4862513" cy="1587"/>
            </a:xfrm>
            <a:prstGeom prst="line">
              <a:avLst/>
            </a:prstGeom>
            <a:solidFill>
              <a:srgbClr val="1B416F"/>
            </a:solidFill>
            <a:ln w="3175">
              <a:solidFill>
                <a:srgbClr val="918F9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9" name="18 CuadroTexto"/>
          <p:cNvSpPr txBox="1"/>
          <p:nvPr userDrawn="1"/>
        </p:nvSpPr>
        <p:spPr>
          <a:xfrm>
            <a:off x="170277" y="311446"/>
            <a:ext cx="5680177" cy="400110"/>
          </a:xfrm>
          <a:prstGeom prst="rect">
            <a:avLst/>
          </a:prstGeom>
          <a:noFill/>
          <a:ln>
            <a:noFill/>
          </a:ln>
        </p:spPr>
        <p:txBody>
          <a:bodyPr wrap="square" rtlCol="0">
            <a:spAutoFit/>
          </a:bodyPr>
          <a:lstStyle/>
          <a:p>
            <a:pPr algn="l"/>
            <a:r>
              <a:rPr lang="es-MX" sz="2000" dirty="0" smtClean="0">
                <a:solidFill>
                  <a:schemeClr val="bg1"/>
                </a:solidFill>
                <a:latin typeface="EurekaSans-RegularCaps" pitchFamily="50" charset="0"/>
              </a:rPr>
              <a:t>Dirección</a:t>
            </a:r>
            <a:r>
              <a:rPr lang="es-MX" sz="2000" baseline="0" dirty="0" smtClean="0">
                <a:solidFill>
                  <a:schemeClr val="bg1"/>
                </a:solidFill>
                <a:latin typeface="EurekaSans-RegularCaps" pitchFamily="50" charset="0"/>
              </a:rPr>
              <a:t> General de Educación Superior Tecnológica</a:t>
            </a:r>
          </a:p>
        </p:txBody>
      </p:sp>
      <p:pic>
        <p:nvPicPr>
          <p:cNvPr id="15" name="14 Imagen" descr="nueva pleca.jpg"/>
          <p:cNvPicPr>
            <a:picLocks noChangeAspect="1"/>
          </p:cNvPicPr>
          <p:nvPr userDrawn="1"/>
        </p:nvPicPr>
        <p:blipFill>
          <a:blip r:embed="rId14"/>
          <a:stretch>
            <a:fillRect/>
          </a:stretch>
        </p:blipFill>
        <p:spPr>
          <a:xfrm>
            <a:off x="3209" y="-1"/>
            <a:ext cx="9140791" cy="1102407"/>
          </a:xfrm>
          <a:prstGeom prst="rect">
            <a:avLst/>
          </a:prstGeom>
        </p:spPr>
      </p:pic>
      <p:pic>
        <p:nvPicPr>
          <p:cNvPr id="14" name="13 Imagen" descr="logo1.png"/>
          <p:cNvPicPr>
            <a:picLocks noChangeAspect="1"/>
          </p:cNvPicPr>
          <p:nvPr userDrawn="1"/>
        </p:nvPicPr>
        <p:blipFill>
          <a:blip r:embed="rId15" cstate="print"/>
          <a:srcRect l="57369"/>
          <a:stretch>
            <a:fillRect/>
          </a:stretch>
        </p:blipFill>
        <p:spPr>
          <a:xfrm>
            <a:off x="0" y="2497412"/>
            <a:ext cx="4214778" cy="4359549"/>
          </a:xfrm>
          <a:prstGeom prst="rect">
            <a:avLst/>
          </a:prstGeom>
        </p:spPr>
      </p:pic>
      <p:sp>
        <p:nvSpPr>
          <p:cNvPr id="2" name="CuadroTexto 1"/>
          <p:cNvSpPr txBox="1"/>
          <p:nvPr userDrawn="1"/>
        </p:nvSpPr>
        <p:spPr>
          <a:xfrm>
            <a:off x="2985459" y="6608556"/>
            <a:ext cx="6084168" cy="276999"/>
          </a:xfrm>
          <a:prstGeom prst="rect">
            <a:avLst/>
          </a:prstGeom>
          <a:noFill/>
        </p:spPr>
        <p:txBody>
          <a:bodyPr wrap="square" rtlCol="0">
            <a:spAutoFit/>
          </a:bodyPr>
          <a:lstStyle/>
          <a:p>
            <a:r>
              <a:rPr lang="es-ES" sz="1200" b="1" i="1" dirty="0" smtClean="0">
                <a:solidFill>
                  <a:schemeClr val="bg2">
                    <a:lumMod val="25000"/>
                  </a:schemeClr>
                </a:solidFill>
                <a:latin typeface="Apple Chancery"/>
                <a:cs typeface="Apple Chancery"/>
              </a:rPr>
              <a:t>Reunión Nacional de Subdirectores Académicos Puerto Vallarta, 29 mayo, 2013  </a:t>
            </a:r>
            <a:endParaRPr lang="es-ES" sz="1200" b="1" i="1" dirty="0">
              <a:solidFill>
                <a:schemeClr val="bg2">
                  <a:lumMod val="25000"/>
                </a:schemeClr>
              </a:solidFill>
              <a:latin typeface="Apple Chancery"/>
              <a:cs typeface="Apple Chancery"/>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tags" Target="../tags/tag17.xml"/><Relationship Id="rId26" Type="http://schemas.openxmlformats.org/officeDocument/2006/relationships/image" Target="../media/image9.emf"/><Relationship Id="rId3" Type="http://schemas.openxmlformats.org/officeDocument/2006/relationships/tags" Target="../tags/tag2.xml"/><Relationship Id="rId21" Type="http://schemas.openxmlformats.org/officeDocument/2006/relationships/slideLayout" Target="../slideLayouts/slideLayout7.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oleObject" Target="../embeddings/oleObject2.bin"/><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tags" Target="../tags/tag19.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24" Type="http://schemas.openxmlformats.org/officeDocument/2006/relationships/image" Target="../media/image8.emf"/><Relationship Id="rId5" Type="http://schemas.openxmlformats.org/officeDocument/2006/relationships/tags" Target="../tags/tag4.xml"/><Relationship Id="rId15" Type="http://schemas.openxmlformats.org/officeDocument/2006/relationships/tags" Target="../tags/tag14.xml"/><Relationship Id="rId23" Type="http://schemas.openxmlformats.org/officeDocument/2006/relationships/oleObject" Target="../embeddings/oleObject1.bin"/><Relationship Id="rId10" Type="http://schemas.openxmlformats.org/officeDocument/2006/relationships/tags" Target="../tags/tag9.xml"/><Relationship Id="rId19" Type="http://schemas.openxmlformats.org/officeDocument/2006/relationships/tags" Target="../tags/tag18.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 Id="rId2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p:txBody>
          <a:bodyPr/>
          <a:lstStyle/>
          <a:p>
            <a:r>
              <a:rPr lang="es-ES" dirty="0" smtClean="0"/>
              <a:t>Dr. Miguel Ángel Cisneros Guerrero</a:t>
            </a:r>
          </a:p>
          <a:p>
            <a:r>
              <a:rPr lang="es-ES" dirty="0" smtClean="0"/>
              <a:t>Coordinador Sectorial Académico</a:t>
            </a:r>
            <a:endParaRPr lang="es-ES" dirty="0"/>
          </a:p>
        </p:txBody>
      </p:sp>
      <p:sp>
        <p:nvSpPr>
          <p:cNvPr id="6" name="Text Box 4"/>
          <p:cNvSpPr txBox="1">
            <a:spLocks noChangeArrowheads="1"/>
          </p:cNvSpPr>
          <p:nvPr/>
        </p:nvSpPr>
        <p:spPr bwMode="auto">
          <a:xfrm>
            <a:off x="0" y="2009165"/>
            <a:ext cx="8964488" cy="1131803"/>
          </a:xfrm>
          <a:prstGeom prst="rect">
            <a:avLst/>
          </a:prstGeom>
          <a:solidFill>
            <a:schemeClr val="accent1">
              <a:lumMod val="50000"/>
            </a:schemeClr>
          </a:solidFill>
          <a:ln w="9525" cap="flat" cmpd="sng" algn="ctr">
            <a:solidFill>
              <a:schemeClr val="bg1">
                <a:lumMod val="65000"/>
              </a:schemeClr>
            </a:solidFill>
            <a:prstDash val="solid"/>
            <a:headEnd/>
            <a:tailEnd/>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wrap="square" anchor="ctr">
            <a:spAutoFit/>
          </a:bodyPr>
          <a:lstStyle>
            <a:lvl1pPr algn="ctr" defTabSz="914400" rtl="0" eaLnBrk="1" latinLnBrk="0" hangingPunct="1">
              <a:spcBef>
                <a:spcPct val="0"/>
              </a:spcBef>
              <a:buNone/>
              <a:defRPr sz="3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endParaRPr lang="es-MX" sz="2000" b="1" dirty="0" smtClean="0">
              <a:solidFill>
                <a:schemeClr val="bg1"/>
              </a:solidFill>
              <a:effectLst>
                <a:outerShdw blurRad="38100" dist="38100" dir="2700000" algn="tl">
                  <a:srgbClr val="000000">
                    <a:alpha val="43137"/>
                  </a:srgbClr>
                </a:outerShdw>
              </a:effectLst>
              <a:latin typeface="Trajan Pro" pitchFamily="18" charset="0"/>
              <a:cs typeface="Arial" pitchFamily="34" charset="0"/>
            </a:endParaRPr>
          </a:p>
          <a:p>
            <a:pPr>
              <a:defRPr/>
            </a:pPr>
            <a:r>
              <a:rPr lang="es-MX" sz="2800" i="1" dirty="0"/>
              <a:t>Innovación y Transferencia de Tecnología</a:t>
            </a:r>
            <a:r>
              <a:rPr lang="es-ES_tradnl" sz="2800" dirty="0"/>
              <a:t> </a:t>
            </a:r>
            <a:endParaRPr lang="es-ES_tradnl" sz="2800" dirty="0" smtClean="0"/>
          </a:p>
          <a:p>
            <a:pPr>
              <a:defRPr/>
            </a:pPr>
            <a:endParaRPr lang="es-MX" sz="2000" b="1" dirty="0">
              <a:solidFill>
                <a:schemeClr val="bg1"/>
              </a:solidFill>
              <a:effectLst>
                <a:outerShdw blurRad="38100" dist="38100" dir="2700000" algn="tl">
                  <a:srgbClr val="000000">
                    <a:alpha val="43137"/>
                  </a:srgbClr>
                </a:outerShdw>
              </a:effectLst>
              <a:latin typeface="Trajan Pro" pitchFamily="18"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58564190"/>
              </p:ext>
            </p:extLst>
          </p:nvPr>
        </p:nvGraphicFramePr>
        <p:xfrm>
          <a:off x="827585" y="980728"/>
          <a:ext cx="7272807" cy="5453256"/>
        </p:xfrm>
        <a:graphic>
          <a:graphicData uri="http://schemas.openxmlformats.org/drawingml/2006/table">
            <a:tbl>
              <a:tblPr firstRow="1" bandRow="1">
                <a:tableStyleId>{5C22544A-7EE6-4342-B048-85BDC9FD1C3A}</a:tableStyleId>
              </a:tblPr>
              <a:tblGrid>
                <a:gridCol w="2954578"/>
                <a:gridCol w="2348511"/>
                <a:gridCol w="1969718"/>
              </a:tblGrid>
              <a:tr h="615690">
                <a:tc>
                  <a:txBody>
                    <a:bodyPr/>
                    <a:lstStyle/>
                    <a:p>
                      <a:r>
                        <a:rPr lang="es-ES" sz="1700" dirty="0" smtClean="0"/>
                        <a:t>País</a:t>
                      </a:r>
                      <a:r>
                        <a:rPr lang="es-ES" sz="1700" baseline="0" dirty="0" smtClean="0"/>
                        <a:t>  (n=141)</a:t>
                      </a:r>
                      <a:endParaRPr lang="es-ES" sz="1700" dirty="0"/>
                    </a:p>
                  </a:txBody>
                  <a:tcPr/>
                </a:tc>
                <a:tc>
                  <a:txBody>
                    <a:bodyPr/>
                    <a:lstStyle/>
                    <a:p>
                      <a:pPr algn="ctr"/>
                      <a:r>
                        <a:rPr lang="es-ES" sz="1700" dirty="0" smtClean="0"/>
                        <a:t>Índice</a:t>
                      </a:r>
                      <a:r>
                        <a:rPr lang="es-ES" sz="1700" baseline="0" dirty="0" smtClean="0"/>
                        <a:t> de innovación (1-100)</a:t>
                      </a:r>
                      <a:endParaRPr lang="es-ES" sz="1700" dirty="0"/>
                    </a:p>
                  </a:txBody>
                  <a:tcPr/>
                </a:tc>
                <a:tc>
                  <a:txBody>
                    <a:bodyPr/>
                    <a:lstStyle/>
                    <a:p>
                      <a:pPr algn="ctr"/>
                      <a:r>
                        <a:rPr lang="es-ES" sz="1700" dirty="0" smtClean="0"/>
                        <a:t>Rango</a:t>
                      </a:r>
                      <a:endParaRPr lang="es-ES" sz="1700" dirty="0"/>
                    </a:p>
                  </a:txBody>
                  <a:tcPr/>
                </a:tc>
              </a:tr>
              <a:tr h="4837566">
                <a:tc>
                  <a:txBody>
                    <a:bodyPr/>
                    <a:lstStyle/>
                    <a:p>
                      <a:r>
                        <a:rPr lang="es-ES" sz="1700" dirty="0" smtClean="0"/>
                        <a:t>Suiza</a:t>
                      </a:r>
                    </a:p>
                    <a:p>
                      <a:r>
                        <a:rPr lang="es-ES" sz="1700" dirty="0" smtClean="0"/>
                        <a:t>Finlandia</a:t>
                      </a:r>
                    </a:p>
                    <a:p>
                      <a:r>
                        <a:rPr lang="es-ES" sz="1700" dirty="0" smtClean="0"/>
                        <a:t>Estados Unidos de América</a:t>
                      </a:r>
                    </a:p>
                    <a:p>
                      <a:r>
                        <a:rPr lang="es-ES" sz="1700" dirty="0" smtClean="0"/>
                        <a:t>Canadá</a:t>
                      </a:r>
                    </a:p>
                    <a:p>
                      <a:r>
                        <a:rPr lang="es-ES" sz="1700" dirty="0" err="1" smtClean="0"/>
                        <a:t>Korea</a:t>
                      </a:r>
                      <a:endParaRPr lang="es-ES" sz="1700" dirty="0" smtClean="0"/>
                    </a:p>
                    <a:p>
                      <a:r>
                        <a:rPr lang="es-ES" sz="1700" dirty="0" smtClean="0"/>
                        <a:t>Japón</a:t>
                      </a:r>
                    </a:p>
                    <a:p>
                      <a:r>
                        <a:rPr lang="es-ES" sz="1700" dirty="0" smtClean="0"/>
                        <a:t>España</a:t>
                      </a:r>
                    </a:p>
                    <a:p>
                      <a:r>
                        <a:rPr lang="es-ES" sz="1700" dirty="0" smtClean="0"/>
                        <a:t>China</a:t>
                      </a:r>
                    </a:p>
                    <a:p>
                      <a:r>
                        <a:rPr lang="es-ES" sz="1700" dirty="0" smtClean="0"/>
                        <a:t>Chile </a:t>
                      </a:r>
                    </a:p>
                    <a:p>
                      <a:r>
                        <a:rPr lang="es-ES" sz="1700" dirty="0" smtClean="0"/>
                        <a:t>Brasil</a:t>
                      </a:r>
                    </a:p>
                    <a:p>
                      <a:r>
                        <a:rPr lang="es-ES" sz="1700" dirty="0" smtClean="0"/>
                        <a:t>Colombia</a:t>
                      </a:r>
                    </a:p>
                    <a:p>
                      <a:r>
                        <a:rPr lang="es-ES" sz="1700" dirty="0" smtClean="0"/>
                        <a:t>Perú</a:t>
                      </a:r>
                    </a:p>
                    <a:p>
                      <a:r>
                        <a:rPr lang="es-ES" sz="1700" b="1" dirty="0" smtClean="0">
                          <a:solidFill>
                            <a:srgbClr val="000090"/>
                          </a:solidFill>
                        </a:rPr>
                        <a:t>México</a:t>
                      </a:r>
                    </a:p>
                    <a:p>
                      <a:r>
                        <a:rPr lang="es-ES" sz="1700" dirty="0" smtClean="0"/>
                        <a:t>Ecuador</a:t>
                      </a:r>
                      <a:r>
                        <a:rPr lang="es-ES" sz="1700" baseline="0" dirty="0" smtClean="0"/>
                        <a:t> </a:t>
                      </a:r>
                    </a:p>
                    <a:p>
                      <a:r>
                        <a:rPr lang="es-ES" sz="1700" baseline="0" dirty="0" smtClean="0"/>
                        <a:t>Honduras</a:t>
                      </a:r>
                    </a:p>
                    <a:p>
                      <a:r>
                        <a:rPr lang="es-ES" sz="1700" baseline="0" dirty="0" smtClean="0"/>
                        <a:t>Venezuela</a:t>
                      </a:r>
                    </a:p>
                    <a:p>
                      <a:r>
                        <a:rPr lang="es-ES" sz="1700" baseline="0" dirty="0" smtClean="0"/>
                        <a:t>Sudan</a:t>
                      </a:r>
                      <a:endParaRPr lang="es-ES" sz="1700" dirty="0"/>
                    </a:p>
                  </a:txBody>
                  <a:tcPr/>
                </a:tc>
                <a:tc>
                  <a:txBody>
                    <a:bodyPr/>
                    <a:lstStyle/>
                    <a:p>
                      <a:pPr algn="ctr"/>
                      <a:r>
                        <a:rPr lang="es-ES" sz="1700" dirty="0" smtClean="0"/>
                        <a:t>68.2</a:t>
                      </a:r>
                    </a:p>
                    <a:p>
                      <a:pPr algn="ctr"/>
                      <a:r>
                        <a:rPr lang="es-ES" sz="1700" dirty="0" smtClean="0"/>
                        <a:t>61.8</a:t>
                      </a:r>
                    </a:p>
                    <a:p>
                      <a:pPr algn="ctr"/>
                      <a:r>
                        <a:rPr lang="es-ES" sz="1700" dirty="0" smtClean="0"/>
                        <a:t>57.7</a:t>
                      </a:r>
                    </a:p>
                    <a:p>
                      <a:pPr algn="ctr"/>
                      <a:r>
                        <a:rPr lang="es-ES" sz="1700" dirty="0" smtClean="0"/>
                        <a:t>56.9</a:t>
                      </a:r>
                    </a:p>
                    <a:p>
                      <a:pPr algn="ctr"/>
                      <a:r>
                        <a:rPr lang="es-ES" sz="1700" dirty="0" smtClean="0"/>
                        <a:t>53.9</a:t>
                      </a:r>
                    </a:p>
                    <a:p>
                      <a:pPr algn="ctr"/>
                      <a:r>
                        <a:rPr lang="es-ES" sz="1700" dirty="0" smtClean="0"/>
                        <a:t>51.7</a:t>
                      </a:r>
                    </a:p>
                    <a:p>
                      <a:pPr algn="ctr"/>
                      <a:r>
                        <a:rPr lang="es-ES" sz="1700" dirty="0" smtClean="0"/>
                        <a:t>47.2</a:t>
                      </a:r>
                    </a:p>
                    <a:p>
                      <a:pPr algn="ctr"/>
                      <a:r>
                        <a:rPr lang="es-ES" sz="1700" dirty="0" smtClean="0"/>
                        <a:t>45.4</a:t>
                      </a:r>
                    </a:p>
                    <a:p>
                      <a:pPr algn="ctr"/>
                      <a:r>
                        <a:rPr lang="es-ES" sz="1700" dirty="0" smtClean="0"/>
                        <a:t>42.7</a:t>
                      </a:r>
                    </a:p>
                    <a:p>
                      <a:pPr algn="ctr"/>
                      <a:r>
                        <a:rPr lang="es-ES" sz="1700" dirty="0" smtClean="0"/>
                        <a:t>36.6</a:t>
                      </a:r>
                    </a:p>
                    <a:p>
                      <a:pPr algn="ctr"/>
                      <a:r>
                        <a:rPr lang="es-ES" sz="1700" dirty="0" smtClean="0"/>
                        <a:t>35.5</a:t>
                      </a:r>
                    </a:p>
                    <a:p>
                      <a:pPr algn="ctr"/>
                      <a:r>
                        <a:rPr lang="es-ES" sz="1700" dirty="0" smtClean="0"/>
                        <a:t>34.1</a:t>
                      </a:r>
                    </a:p>
                    <a:p>
                      <a:pPr algn="ctr"/>
                      <a:r>
                        <a:rPr lang="es-ES" sz="1700" b="1" dirty="0" smtClean="0">
                          <a:solidFill>
                            <a:srgbClr val="000090"/>
                          </a:solidFill>
                        </a:rPr>
                        <a:t>32.9</a:t>
                      </a:r>
                    </a:p>
                    <a:p>
                      <a:pPr algn="ctr"/>
                      <a:r>
                        <a:rPr lang="es-ES" sz="1700" dirty="0" smtClean="0"/>
                        <a:t>28.5</a:t>
                      </a:r>
                    </a:p>
                    <a:p>
                      <a:pPr algn="ctr"/>
                      <a:r>
                        <a:rPr lang="es-ES" sz="1700" dirty="0" smtClean="0"/>
                        <a:t>26.3</a:t>
                      </a:r>
                    </a:p>
                    <a:p>
                      <a:pPr algn="ctr"/>
                      <a:r>
                        <a:rPr lang="es-ES" sz="1700" dirty="0" smtClean="0"/>
                        <a:t>25.4</a:t>
                      </a:r>
                    </a:p>
                    <a:p>
                      <a:pPr algn="ctr"/>
                      <a:r>
                        <a:rPr lang="es-ES" sz="1700" dirty="0" smtClean="0"/>
                        <a:t>16.8</a:t>
                      </a:r>
                    </a:p>
                  </a:txBody>
                  <a:tcPr/>
                </a:tc>
                <a:tc>
                  <a:txBody>
                    <a:bodyPr/>
                    <a:lstStyle/>
                    <a:p>
                      <a:pPr algn="ctr"/>
                      <a:r>
                        <a:rPr lang="es-ES" sz="1700" dirty="0" smtClean="0"/>
                        <a:t>1</a:t>
                      </a:r>
                    </a:p>
                    <a:p>
                      <a:pPr algn="ctr"/>
                      <a:r>
                        <a:rPr lang="es-ES" sz="1700" dirty="0" smtClean="0"/>
                        <a:t>4</a:t>
                      </a:r>
                    </a:p>
                    <a:p>
                      <a:pPr algn="ctr"/>
                      <a:r>
                        <a:rPr lang="es-ES" sz="1700" dirty="0" smtClean="0"/>
                        <a:t>10</a:t>
                      </a:r>
                    </a:p>
                    <a:p>
                      <a:pPr algn="ctr"/>
                      <a:r>
                        <a:rPr lang="es-ES" sz="1700" dirty="0" smtClean="0"/>
                        <a:t>12</a:t>
                      </a:r>
                    </a:p>
                    <a:p>
                      <a:pPr algn="ctr"/>
                      <a:r>
                        <a:rPr lang="es-ES" sz="1700" dirty="0" smtClean="0"/>
                        <a:t>21</a:t>
                      </a:r>
                    </a:p>
                    <a:p>
                      <a:pPr algn="ctr"/>
                      <a:r>
                        <a:rPr lang="es-ES" sz="1700" dirty="0" smtClean="0"/>
                        <a:t>25</a:t>
                      </a:r>
                    </a:p>
                    <a:p>
                      <a:pPr algn="ctr"/>
                      <a:r>
                        <a:rPr lang="es-ES" sz="1700" dirty="0" smtClean="0"/>
                        <a:t>29</a:t>
                      </a:r>
                    </a:p>
                    <a:p>
                      <a:pPr algn="ctr"/>
                      <a:r>
                        <a:rPr lang="es-ES" sz="1700" dirty="0" smtClean="0"/>
                        <a:t>34</a:t>
                      </a:r>
                    </a:p>
                    <a:p>
                      <a:pPr algn="ctr"/>
                      <a:r>
                        <a:rPr lang="es-ES" sz="1700" dirty="0" smtClean="0"/>
                        <a:t>39</a:t>
                      </a:r>
                    </a:p>
                    <a:p>
                      <a:pPr algn="ctr"/>
                      <a:r>
                        <a:rPr lang="es-ES" sz="1700" dirty="0" smtClean="0"/>
                        <a:t>58</a:t>
                      </a:r>
                    </a:p>
                    <a:p>
                      <a:pPr algn="ctr"/>
                      <a:r>
                        <a:rPr lang="es-ES" sz="1700" dirty="0" smtClean="0"/>
                        <a:t>65</a:t>
                      </a:r>
                    </a:p>
                    <a:p>
                      <a:pPr algn="ctr"/>
                      <a:r>
                        <a:rPr lang="es-ES" sz="1700" dirty="0" smtClean="0"/>
                        <a:t>75</a:t>
                      </a:r>
                    </a:p>
                    <a:p>
                      <a:pPr algn="ctr"/>
                      <a:r>
                        <a:rPr lang="es-ES" sz="1700" b="1" dirty="0" smtClean="0">
                          <a:solidFill>
                            <a:srgbClr val="000090"/>
                          </a:solidFill>
                        </a:rPr>
                        <a:t>79</a:t>
                      </a:r>
                    </a:p>
                    <a:p>
                      <a:pPr algn="ctr"/>
                      <a:r>
                        <a:rPr lang="es-ES" sz="1700" dirty="0" smtClean="0"/>
                        <a:t>98</a:t>
                      </a:r>
                    </a:p>
                    <a:p>
                      <a:pPr algn="ctr"/>
                      <a:r>
                        <a:rPr lang="es-ES" sz="1700" dirty="0" smtClean="0"/>
                        <a:t>111</a:t>
                      </a:r>
                    </a:p>
                    <a:p>
                      <a:pPr algn="ctr"/>
                      <a:r>
                        <a:rPr lang="es-ES" sz="1700" dirty="0" smtClean="0"/>
                        <a:t>122</a:t>
                      </a:r>
                    </a:p>
                    <a:p>
                      <a:pPr algn="ctr"/>
                      <a:r>
                        <a:rPr lang="es-ES" sz="1700" dirty="0" smtClean="0"/>
                        <a:t>141</a:t>
                      </a:r>
                    </a:p>
                  </a:txBody>
                  <a:tcPr/>
                </a:tc>
              </a:tr>
            </a:tbl>
          </a:graphicData>
        </a:graphic>
      </p:graphicFrame>
      <p:sp>
        <p:nvSpPr>
          <p:cNvPr id="3" name="2 CuadroTexto"/>
          <p:cNvSpPr txBox="1"/>
          <p:nvPr/>
        </p:nvSpPr>
        <p:spPr>
          <a:xfrm>
            <a:off x="2843808" y="101823"/>
            <a:ext cx="4896544" cy="461665"/>
          </a:xfrm>
          <a:prstGeom prst="rect">
            <a:avLst/>
          </a:prstGeom>
          <a:noFill/>
        </p:spPr>
        <p:txBody>
          <a:bodyPr wrap="square" rtlCol="0">
            <a:spAutoFit/>
          </a:bodyPr>
          <a:lstStyle/>
          <a:p>
            <a:r>
              <a:rPr lang="es-MX" b="1" dirty="0" smtClean="0">
                <a:solidFill>
                  <a:srgbClr val="000099"/>
                </a:solidFill>
              </a:rPr>
              <a:t>Índice Global de Innovación</a:t>
            </a:r>
            <a:endParaRPr lang="es-MX" b="1" dirty="0">
              <a:solidFill>
                <a:srgbClr val="000099"/>
              </a:solidFill>
            </a:endParaRPr>
          </a:p>
        </p:txBody>
      </p:sp>
      <p:sp>
        <p:nvSpPr>
          <p:cNvPr id="7" name="6 CuadroTexto"/>
          <p:cNvSpPr txBox="1"/>
          <p:nvPr/>
        </p:nvSpPr>
        <p:spPr>
          <a:xfrm>
            <a:off x="0" y="6381328"/>
            <a:ext cx="5760640" cy="261610"/>
          </a:xfrm>
          <a:prstGeom prst="rect">
            <a:avLst/>
          </a:prstGeom>
          <a:noFill/>
        </p:spPr>
        <p:txBody>
          <a:bodyPr wrap="square" rtlCol="0">
            <a:spAutoFit/>
          </a:bodyPr>
          <a:lstStyle/>
          <a:p>
            <a:r>
              <a:rPr lang="es-MX" sz="1100" dirty="0" err="1" smtClean="0"/>
              <a:t>The</a:t>
            </a:r>
            <a:r>
              <a:rPr lang="es-MX" sz="1100" dirty="0" smtClean="0"/>
              <a:t> Business </a:t>
            </a:r>
            <a:r>
              <a:rPr lang="es-MX" sz="1100" dirty="0" err="1" smtClean="0"/>
              <a:t>School</a:t>
            </a:r>
            <a:r>
              <a:rPr lang="es-MX" sz="1100" dirty="0" smtClean="0"/>
              <a:t> </a:t>
            </a:r>
            <a:r>
              <a:rPr lang="es-MX" sz="1100" dirty="0" err="1" smtClean="0"/>
              <a:t>for</a:t>
            </a:r>
            <a:r>
              <a:rPr lang="es-MX" sz="1100" dirty="0" smtClean="0"/>
              <a:t> </a:t>
            </a:r>
            <a:r>
              <a:rPr lang="es-MX" sz="1100" dirty="0" err="1" smtClean="0"/>
              <a:t>the</a:t>
            </a:r>
            <a:r>
              <a:rPr lang="es-MX" sz="1100" dirty="0" smtClean="0"/>
              <a:t> </a:t>
            </a:r>
            <a:r>
              <a:rPr lang="es-MX" sz="1100" dirty="0" err="1" smtClean="0"/>
              <a:t>World</a:t>
            </a:r>
            <a:r>
              <a:rPr lang="es-MX" sz="1100" dirty="0" smtClean="0"/>
              <a:t>, </a:t>
            </a:r>
            <a:r>
              <a:rPr lang="es-MX" sz="1100" dirty="0" err="1" smtClean="0"/>
              <a:t>World</a:t>
            </a:r>
            <a:r>
              <a:rPr lang="es-MX" sz="1100" dirty="0" smtClean="0"/>
              <a:t> </a:t>
            </a:r>
            <a:r>
              <a:rPr lang="es-MX" sz="1100" dirty="0" err="1" smtClean="0"/>
              <a:t>Intellectual</a:t>
            </a:r>
            <a:r>
              <a:rPr lang="es-MX" sz="1100" dirty="0" smtClean="0"/>
              <a:t> </a:t>
            </a:r>
            <a:r>
              <a:rPr lang="es-MX" sz="1100" dirty="0" err="1" smtClean="0"/>
              <a:t>Property</a:t>
            </a:r>
            <a:r>
              <a:rPr lang="es-MX" sz="1100" dirty="0" smtClean="0"/>
              <a:t> </a:t>
            </a:r>
            <a:r>
              <a:rPr lang="es-MX" sz="1100" dirty="0" err="1" smtClean="0"/>
              <a:t>Organization</a:t>
            </a:r>
            <a:r>
              <a:rPr lang="es-MX" sz="1100" dirty="0" smtClean="0"/>
              <a:t>, 2012</a:t>
            </a:r>
            <a:endParaRPr lang="es-MX" sz="1100" dirty="0"/>
          </a:p>
        </p:txBody>
      </p:sp>
    </p:spTree>
    <p:extLst>
      <p:ext uri="{BB962C8B-B14F-4D97-AF65-F5344CB8AC3E}">
        <p14:creationId xmlns:p14="http://schemas.microsoft.com/office/powerpoint/2010/main" val="3346902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3645696544"/>
              </p:ext>
            </p:extLst>
          </p:nvPr>
        </p:nvGraphicFramePr>
        <p:xfrm>
          <a:off x="238820" y="1226592"/>
          <a:ext cx="7920880"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2843808" y="101823"/>
            <a:ext cx="5256584" cy="830997"/>
          </a:xfrm>
          <a:prstGeom prst="rect">
            <a:avLst/>
          </a:prstGeom>
          <a:noFill/>
        </p:spPr>
        <p:txBody>
          <a:bodyPr wrap="square" rtlCol="0">
            <a:spAutoFit/>
          </a:bodyPr>
          <a:lstStyle/>
          <a:p>
            <a:r>
              <a:rPr lang="es-MX" b="1" dirty="0" smtClean="0">
                <a:solidFill>
                  <a:srgbClr val="000099"/>
                </a:solidFill>
              </a:rPr>
              <a:t>Indicadores del Índice Global de Innovación</a:t>
            </a:r>
            <a:endParaRPr lang="es-MX" b="1" dirty="0">
              <a:solidFill>
                <a:srgbClr val="000099"/>
              </a:solidFill>
            </a:endParaRPr>
          </a:p>
        </p:txBody>
      </p:sp>
    </p:spTree>
    <p:extLst>
      <p:ext uri="{BB962C8B-B14F-4D97-AF65-F5344CB8AC3E}">
        <p14:creationId xmlns:p14="http://schemas.microsoft.com/office/powerpoint/2010/main" val="4188499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2888405099"/>
              </p:ext>
            </p:extLst>
          </p:nvPr>
        </p:nvGraphicFramePr>
        <p:xfrm>
          <a:off x="251520" y="1196752"/>
          <a:ext cx="7920880"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2843808" y="101823"/>
            <a:ext cx="5256584" cy="830997"/>
          </a:xfrm>
          <a:prstGeom prst="rect">
            <a:avLst/>
          </a:prstGeom>
          <a:noFill/>
        </p:spPr>
        <p:txBody>
          <a:bodyPr wrap="square" rtlCol="0">
            <a:spAutoFit/>
          </a:bodyPr>
          <a:lstStyle/>
          <a:p>
            <a:r>
              <a:rPr lang="es-MX" b="1" dirty="0" smtClean="0">
                <a:solidFill>
                  <a:srgbClr val="000099"/>
                </a:solidFill>
              </a:rPr>
              <a:t>Indicadores del Índice Global de Innovación</a:t>
            </a:r>
            <a:endParaRPr lang="es-MX" b="1" dirty="0">
              <a:solidFill>
                <a:srgbClr val="000099"/>
              </a:solidFill>
            </a:endParaRPr>
          </a:p>
        </p:txBody>
      </p:sp>
    </p:spTree>
    <p:extLst>
      <p:ext uri="{BB962C8B-B14F-4D97-AF65-F5344CB8AC3E}">
        <p14:creationId xmlns:p14="http://schemas.microsoft.com/office/powerpoint/2010/main" val="3147465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268760"/>
            <a:ext cx="8229600" cy="864096"/>
          </a:xfrm>
        </p:spPr>
        <p:style>
          <a:lnRef idx="2">
            <a:schemeClr val="accent2"/>
          </a:lnRef>
          <a:fillRef idx="1">
            <a:schemeClr val="lt1"/>
          </a:fillRef>
          <a:effectRef idx="0">
            <a:schemeClr val="accent2"/>
          </a:effectRef>
          <a:fontRef idx="minor">
            <a:schemeClr val="dk1"/>
          </a:fontRef>
        </p:style>
        <p:txBody>
          <a:bodyPr>
            <a:noAutofit/>
          </a:bodyPr>
          <a:lstStyle/>
          <a:p>
            <a:r>
              <a:rPr lang="es-ES" dirty="0" smtClean="0"/>
              <a:t>TECNOLOGÍA</a:t>
            </a:r>
            <a:endParaRPr lang="es-ES" dirty="0"/>
          </a:p>
        </p:txBody>
      </p:sp>
      <p:sp>
        <p:nvSpPr>
          <p:cNvPr id="3" name="Marcador de contenido 2"/>
          <p:cNvSpPr>
            <a:spLocks noGrp="1"/>
          </p:cNvSpPr>
          <p:nvPr>
            <p:ph idx="1"/>
          </p:nvPr>
        </p:nvSpPr>
        <p:spPr/>
        <p:txBody>
          <a:bodyPr>
            <a:normAutofit/>
          </a:bodyPr>
          <a:lstStyle/>
          <a:p>
            <a:pPr marL="0" indent="0" algn="just">
              <a:buNone/>
            </a:pPr>
            <a:r>
              <a:rPr lang="es-ES" dirty="0" smtClean="0"/>
              <a:t>En el grado de obtención del valor potencial de un recurso, mediante conocimientos y habilidades relativas al saber hacer y su combinación con recursos materiales, de manera sistemáticas, repetible y  reproducible.</a:t>
            </a:r>
          </a:p>
          <a:p>
            <a:pPr marL="0" indent="0" algn="just">
              <a:buNone/>
            </a:pPr>
            <a:endParaRPr lang="es-ES" dirty="0"/>
          </a:p>
          <a:p>
            <a:pPr marL="0" indent="0" algn="just">
              <a:buNone/>
            </a:pPr>
            <a:endParaRPr lang="es-ES" dirty="0" smtClean="0"/>
          </a:p>
        </p:txBody>
      </p:sp>
    </p:spTree>
    <p:extLst>
      <p:ext uri="{BB962C8B-B14F-4D97-AF65-F5344CB8AC3E}">
        <p14:creationId xmlns:p14="http://schemas.microsoft.com/office/powerpoint/2010/main" val="2278691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idx="1"/>
          </p:nvPr>
        </p:nvSpPr>
        <p:spPr/>
        <p:txBody>
          <a:bodyPr/>
          <a:lstStyle/>
          <a:p>
            <a:r>
              <a:rPr lang="es-ES" dirty="0" smtClean="0"/>
              <a:t>Es el proceso formal de transferencia de derechos a un tercero para usar y comercializar nuevos descubrimientos, a través de patentes, derechos de autor, etc. </a:t>
            </a:r>
          </a:p>
          <a:p>
            <a:r>
              <a:rPr lang="es-ES" dirty="0" smtClean="0"/>
              <a:t>Es también la enajenación que se hace de cualquier forma de propiedad intelectual tales como patentes, derechos de autor, modelos de utilidad, en forma gratuita u onerosa.</a:t>
            </a:r>
            <a:endParaRPr lang="es-ES" dirty="0"/>
          </a:p>
        </p:txBody>
      </p:sp>
      <p:sp>
        <p:nvSpPr>
          <p:cNvPr id="6" name="Título 1"/>
          <p:cNvSpPr txBox="1">
            <a:spLocks noGrp="1"/>
          </p:cNvSpPr>
          <p:nvPr>
            <p:ph type="title"/>
          </p:nvPr>
        </p:nvSpPr>
        <p:spPr>
          <a:prstGeom prst="rect">
            <a:avLst/>
          </a:prstGeom>
        </p:spPr>
        <p:style>
          <a:lnRef idx="2">
            <a:schemeClr val="accent2"/>
          </a:lnRef>
          <a:fillRef idx="1">
            <a:schemeClr val="lt1"/>
          </a:fillRef>
          <a:effectRef idx="0">
            <a:schemeClr val="accent2"/>
          </a:effectRef>
          <a:fontRef idx="minor">
            <a:schemeClr val="dk1"/>
          </a:fontRef>
        </p:style>
        <p:txBody>
          <a:bodyPr>
            <a:noAutofit/>
          </a:bodyPr>
          <a:lstStyle>
            <a:lvl1pPr algn="ctr" defTabSz="914400" rtl="0" eaLnBrk="1" latinLnBrk="0" hangingPunct="1">
              <a:spcBef>
                <a:spcPct val="0"/>
              </a:spcBef>
              <a:buNone/>
              <a:defRPr sz="28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ES" dirty="0" smtClean="0"/>
              <a:t>TRANSFERENCIA DE TECNOLOGÍA</a:t>
            </a:r>
            <a:endParaRPr lang="es-ES" dirty="0"/>
          </a:p>
        </p:txBody>
      </p:sp>
    </p:spTree>
    <p:extLst>
      <p:ext uri="{BB962C8B-B14F-4D97-AF65-F5344CB8AC3E}">
        <p14:creationId xmlns:p14="http://schemas.microsoft.com/office/powerpoint/2010/main" val="107836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268760"/>
            <a:ext cx="8229600" cy="864096"/>
          </a:xfrm>
        </p:spPr>
        <p:style>
          <a:lnRef idx="2">
            <a:schemeClr val="accent2"/>
          </a:lnRef>
          <a:fillRef idx="1">
            <a:schemeClr val="lt1"/>
          </a:fillRef>
          <a:effectRef idx="0">
            <a:schemeClr val="accent2"/>
          </a:effectRef>
          <a:fontRef idx="minor">
            <a:schemeClr val="dk1"/>
          </a:fontRef>
        </p:style>
        <p:txBody>
          <a:bodyPr>
            <a:noAutofit/>
          </a:bodyPr>
          <a:lstStyle/>
          <a:p>
            <a:r>
              <a:rPr lang="es-ES" dirty="0" smtClean="0"/>
              <a:t>DESARROLLO TECNOLÓGICO</a:t>
            </a:r>
            <a:endParaRPr lang="es-ES" dirty="0"/>
          </a:p>
        </p:txBody>
      </p:sp>
      <p:sp>
        <p:nvSpPr>
          <p:cNvPr id="3" name="Marcador de contenido 2"/>
          <p:cNvSpPr>
            <a:spLocks noGrp="1"/>
          </p:cNvSpPr>
          <p:nvPr>
            <p:ph idx="1"/>
          </p:nvPr>
        </p:nvSpPr>
        <p:spPr>
          <a:xfrm>
            <a:off x="395536" y="2276872"/>
            <a:ext cx="7992888" cy="4374794"/>
          </a:xfrm>
        </p:spPr>
        <p:txBody>
          <a:bodyPr>
            <a:normAutofit/>
          </a:bodyPr>
          <a:lstStyle/>
          <a:p>
            <a:pPr marL="0" indent="0" algn="just">
              <a:buNone/>
            </a:pPr>
            <a:r>
              <a:rPr lang="es-ES" dirty="0" smtClean="0"/>
              <a:t>Resultado de la aplicación sistemática de conocimientos científicos, tecnológicos y/o de índole práctico que lleva a la generación de prototipos o a una mejora sustantiva de bienes, independientemente de su comercialización.</a:t>
            </a:r>
          </a:p>
          <a:p>
            <a:pPr marL="0" indent="0" algn="just">
              <a:buNone/>
            </a:pPr>
            <a:endParaRPr lang="es-ES" dirty="0"/>
          </a:p>
          <a:p>
            <a:pPr marL="0" indent="0" algn="just">
              <a:buNone/>
            </a:pPr>
            <a:endParaRPr lang="es-ES" dirty="0" smtClean="0"/>
          </a:p>
          <a:p>
            <a:pPr marL="0" indent="0" algn="just">
              <a:buNone/>
            </a:pPr>
            <a:r>
              <a:rPr lang="es-ES" dirty="0" smtClean="0"/>
              <a:t>Generación de un conocimiento original desarrollado susceptible de ser protegido intelectualmente para su posible producción, comercialización y explotación en el mercado.</a:t>
            </a:r>
          </a:p>
        </p:txBody>
      </p:sp>
      <p:sp>
        <p:nvSpPr>
          <p:cNvPr id="4" name="Título 1"/>
          <p:cNvSpPr txBox="1">
            <a:spLocks/>
          </p:cNvSpPr>
          <p:nvPr/>
        </p:nvSpPr>
        <p:spPr>
          <a:xfrm>
            <a:off x="251520" y="4293096"/>
            <a:ext cx="8229600" cy="864096"/>
          </a:xfrm>
          <a:prstGeom prst="rect">
            <a:avLst/>
          </a:prstGeom>
        </p:spPr>
        <p:style>
          <a:lnRef idx="2">
            <a:schemeClr val="accent2"/>
          </a:lnRef>
          <a:fillRef idx="1">
            <a:schemeClr val="lt1"/>
          </a:fillRef>
          <a:effectRef idx="0">
            <a:schemeClr val="accent2"/>
          </a:effectRef>
          <a:fontRef idx="minor">
            <a:schemeClr val="dk1"/>
          </a:fontRef>
        </p:style>
        <p:txBody>
          <a:bodyPr>
            <a:noAutofit/>
          </a:bodyPr>
          <a:lstStyle>
            <a:lvl1pPr algn="ctr" defTabSz="914400" rtl="0" eaLnBrk="1" latinLnBrk="0" hangingPunct="1">
              <a:spcBef>
                <a:spcPct val="0"/>
              </a:spcBef>
              <a:buNone/>
              <a:defRPr sz="28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ES" dirty="0" smtClean="0"/>
              <a:t>INVENCIÓN TECNOLÓGICA</a:t>
            </a:r>
            <a:endParaRPr lang="es-ES" dirty="0"/>
          </a:p>
        </p:txBody>
      </p:sp>
    </p:spTree>
    <p:extLst>
      <p:ext uri="{BB962C8B-B14F-4D97-AF65-F5344CB8AC3E}">
        <p14:creationId xmlns:p14="http://schemas.microsoft.com/office/powerpoint/2010/main" val="465287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268760"/>
            <a:ext cx="8229600" cy="864096"/>
          </a:xfrm>
        </p:spPr>
        <p:style>
          <a:lnRef idx="2">
            <a:schemeClr val="accent2"/>
          </a:lnRef>
          <a:fillRef idx="1">
            <a:schemeClr val="lt1"/>
          </a:fillRef>
          <a:effectRef idx="0">
            <a:schemeClr val="accent2"/>
          </a:effectRef>
          <a:fontRef idx="minor">
            <a:schemeClr val="dk1"/>
          </a:fontRef>
        </p:style>
        <p:txBody>
          <a:bodyPr>
            <a:noAutofit/>
          </a:bodyPr>
          <a:lstStyle/>
          <a:p>
            <a:r>
              <a:rPr lang="es-ES" dirty="0" smtClean="0"/>
              <a:t>GESTIÓN DEL CONOCIMIENTO</a:t>
            </a:r>
            <a:endParaRPr lang="es-ES" dirty="0"/>
          </a:p>
        </p:txBody>
      </p:sp>
      <p:sp>
        <p:nvSpPr>
          <p:cNvPr id="3" name="Marcador de contenido 2"/>
          <p:cNvSpPr>
            <a:spLocks noGrp="1"/>
          </p:cNvSpPr>
          <p:nvPr>
            <p:ph idx="1"/>
          </p:nvPr>
        </p:nvSpPr>
        <p:spPr/>
        <p:txBody>
          <a:bodyPr>
            <a:normAutofit lnSpcReduction="10000"/>
          </a:bodyPr>
          <a:lstStyle/>
          <a:p>
            <a:pPr marL="0" indent="0" algn="just">
              <a:buNone/>
            </a:pPr>
            <a:r>
              <a:rPr lang="es-ES" dirty="0" smtClean="0"/>
              <a:t>Proceso sistemático que permite</a:t>
            </a:r>
          </a:p>
          <a:p>
            <a:pPr marL="0" indent="0" algn="just">
              <a:buNone/>
            </a:pPr>
            <a:r>
              <a:rPr lang="es-ES" dirty="0"/>
              <a:t>	</a:t>
            </a:r>
            <a:r>
              <a:rPr lang="es-ES" dirty="0" smtClean="0"/>
              <a:t>generar,</a:t>
            </a:r>
          </a:p>
          <a:p>
            <a:pPr marL="0" indent="0" algn="just">
              <a:buNone/>
            </a:pPr>
            <a:r>
              <a:rPr lang="es-ES" dirty="0"/>
              <a:t>	</a:t>
            </a:r>
            <a:r>
              <a:rPr lang="es-ES" dirty="0" smtClean="0"/>
              <a:t>buscar,</a:t>
            </a:r>
          </a:p>
          <a:p>
            <a:pPr marL="0" indent="0" algn="just">
              <a:buNone/>
            </a:pPr>
            <a:r>
              <a:rPr lang="es-ES" dirty="0"/>
              <a:t>	</a:t>
            </a:r>
            <a:r>
              <a:rPr lang="es-ES" dirty="0" smtClean="0"/>
              <a:t>documentar,</a:t>
            </a:r>
          </a:p>
          <a:p>
            <a:pPr marL="0" indent="0" algn="just">
              <a:buNone/>
            </a:pPr>
            <a:r>
              <a:rPr lang="es-ES" dirty="0"/>
              <a:t>	</a:t>
            </a:r>
            <a:r>
              <a:rPr lang="es-ES" dirty="0" smtClean="0"/>
              <a:t>proteger,</a:t>
            </a:r>
          </a:p>
          <a:p>
            <a:pPr marL="0" indent="0" algn="just">
              <a:buNone/>
            </a:pPr>
            <a:r>
              <a:rPr lang="es-ES" dirty="0"/>
              <a:t>	</a:t>
            </a:r>
            <a:r>
              <a:rPr lang="es-ES" dirty="0" smtClean="0"/>
              <a:t>difundir,</a:t>
            </a:r>
          </a:p>
          <a:p>
            <a:pPr marL="0" indent="0" algn="just">
              <a:buNone/>
            </a:pPr>
            <a:r>
              <a:rPr lang="es-ES" dirty="0"/>
              <a:t>	</a:t>
            </a:r>
            <a:r>
              <a:rPr lang="es-ES" dirty="0" smtClean="0"/>
              <a:t>compartir,</a:t>
            </a:r>
          </a:p>
          <a:p>
            <a:pPr marL="0" indent="0" algn="just">
              <a:buNone/>
            </a:pPr>
            <a:r>
              <a:rPr lang="es-ES" dirty="0"/>
              <a:t>	</a:t>
            </a:r>
            <a:r>
              <a:rPr lang="es-ES" dirty="0" smtClean="0"/>
              <a:t>utilizar y mantener el conocimiento, a fin de </a:t>
            </a:r>
          </a:p>
          <a:p>
            <a:pPr marL="0" indent="0" algn="just">
              <a:buNone/>
            </a:pPr>
            <a:r>
              <a:rPr lang="es-ES" b="1" dirty="0" smtClean="0"/>
              <a:t>Incrementar el capital intelectual.</a:t>
            </a:r>
          </a:p>
        </p:txBody>
      </p:sp>
    </p:spTree>
    <p:extLst>
      <p:ext uri="{BB962C8B-B14F-4D97-AF65-F5344CB8AC3E}">
        <p14:creationId xmlns:p14="http://schemas.microsoft.com/office/powerpoint/2010/main" val="2278691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268760"/>
            <a:ext cx="8229600" cy="864096"/>
          </a:xfrm>
        </p:spPr>
        <p:style>
          <a:lnRef idx="2">
            <a:schemeClr val="accent2"/>
          </a:lnRef>
          <a:fillRef idx="1">
            <a:schemeClr val="lt1"/>
          </a:fillRef>
          <a:effectRef idx="0">
            <a:schemeClr val="accent2"/>
          </a:effectRef>
          <a:fontRef idx="minor">
            <a:schemeClr val="dk1"/>
          </a:fontRef>
        </p:style>
        <p:txBody>
          <a:bodyPr>
            <a:noAutofit/>
          </a:bodyPr>
          <a:lstStyle/>
          <a:p>
            <a:r>
              <a:rPr lang="es-ES" dirty="0" smtClean="0"/>
              <a:t>SISTEMA DE GESTIÓN DE LA TECNOLOGÍA</a:t>
            </a:r>
            <a:endParaRPr lang="es-ES" dirty="0"/>
          </a:p>
        </p:txBody>
      </p:sp>
      <p:sp>
        <p:nvSpPr>
          <p:cNvPr id="3" name="Marcador de contenido 2"/>
          <p:cNvSpPr>
            <a:spLocks noGrp="1"/>
          </p:cNvSpPr>
          <p:nvPr>
            <p:ph idx="1"/>
          </p:nvPr>
        </p:nvSpPr>
        <p:spPr>
          <a:xfrm>
            <a:off x="1979712" y="2276872"/>
            <a:ext cx="7715304" cy="3911609"/>
          </a:xfrm>
        </p:spPr>
        <p:txBody>
          <a:bodyPr>
            <a:normAutofit lnSpcReduction="10000"/>
          </a:bodyPr>
          <a:lstStyle/>
          <a:p>
            <a:pPr marL="0" indent="0" algn="just">
              <a:buNone/>
            </a:pPr>
            <a:r>
              <a:rPr lang="es-ES" dirty="0" smtClean="0"/>
              <a:t>Sistema de gestión para </a:t>
            </a:r>
          </a:p>
          <a:p>
            <a:pPr marL="0" indent="0" algn="just">
              <a:buNone/>
            </a:pPr>
            <a:r>
              <a:rPr lang="es-ES" dirty="0"/>
              <a:t>	</a:t>
            </a:r>
            <a:r>
              <a:rPr lang="es-ES" dirty="0" smtClean="0"/>
              <a:t>vigilar, </a:t>
            </a:r>
          </a:p>
          <a:p>
            <a:pPr marL="0" indent="0" algn="just">
              <a:buNone/>
            </a:pPr>
            <a:r>
              <a:rPr lang="es-ES" dirty="0"/>
              <a:t>	</a:t>
            </a:r>
            <a:r>
              <a:rPr lang="es-ES" dirty="0" smtClean="0"/>
              <a:t>planear, </a:t>
            </a:r>
          </a:p>
          <a:p>
            <a:pPr marL="0" indent="0" algn="just">
              <a:buNone/>
            </a:pPr>
            <a:r>
              <a:rPr lang="es-ES" dirty="0"/>
              <a:t>	</a:t>
            </a:r>
            <a:r>
              <a:rPr lang="es-ES" dirty="0" smtClean="0"/>
              <a:t>alinear, </a:t>
            </a:r>
          </a:p>
          <a:p>
            <a:pPr marL="0" indent="0" algn="just">
              <a:buNone/>
            </a:pPr>
            <a:r>
              <a:rPr lang="es-ES" dirty="0"/>
              <a:t>	</a:t>
            </a:r>
            <a:r>
              <a:rPr lang="es-ES" dirty="0" smtClean="0"/>
              <a:t>habilitar, </a:t>
            </a:r>
          </a:p>
          <a:p>
            <a:pPr marL="0" indent="0" algn="just">
              <a:buNone/>
            </a:pPr>
            <a:r>
              <a:rPr lang="es-ES" dirty="0"/>
              <a:t>	</a:t>
            </a:r>
            <a:r>
              <a:rPr lang="es-ES" dirty="0" smtClean="0"/>
              <a:t>proteger, </a:t>
            </a:r>
          </a:p>
          <a:p>
            <a:pPr marL="0" indent="0" algn="just">
              <a:buNone/>
            </a:pPr>
            <a:r>
              <a:rPr lang="es-ES" dirty="0"/>
              <a:t>	</a:t>
            </a:r>
            <a:r>
              <a:rPr lang="es-ES" dirty="0" smtClean="0"/>
              <a:t>implantar y</a:t>
            </a:r>
          </a:p>
          <a:p>
            <a:pPr marL="0" indent="0" algn="just">
              <a:buNone/>
            </a:pPr>
            <a:r>
              <a:rPr lang="es-ES" dirty="0"/>
              <a:t>	</a:t>
            </a:r>
            <a:r>
              <a:rPr lang="es-ES" dirty="0" smtClean="0"/>
              <a:t> controlar </a:t>
            </a:r>
          </a:p>
          <a:p>
            <a:pPr marL="0" indent="0" algn="just">
              <a:buNone/>
            </a:pPr>
            <a:r>
              <a:rPr lang="es-ES" dirty="0" smtClean="0"/>
              <a:t>la tecnología.</a:t>
            </a:r>
          </a:p>
        </p:txBody>
      </p:sp>
    </p:spTree>
    <p:extLst>
      <p:ext uri="{BB962C8B-B14F-4D97-AF65-F5344CB8AC3E}">
        <p14:creationId xmlns:p14="http://schemas.microsoft.com/office/powerpoint/2010/main" val="2278691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268760"/>
            <a:ext cx="8229600" cy="864096"/>
          </a:xfrm>
        </p:spPr>
        <p:style>
          <a:lnRef idx="2">
            <a:schemeClr val="accent2"/>
          </a:lnRef>
          <a:fillRef idx="1">
            <a:schemeClr val="lt1"/>
          </a:fillRef>
          <a:effectRef idx="0">
            <a:schemeClr val="accent2"/>
          </a:effectRef>
          <a:fontRef idx="minor">
            <a:schemeClr val="dk1"/>
          </a:fontRef>
        </p:style>
        <p:txBody>
          <a:bodyPr>
            <a:noAutofit/>
          </a:bodyPr>
          <a:lstStyle/>
          <a:p>
            <a:r>
              <a:rPr lang="es-ES" dirty="0" smtClean="0"/>
              <a:t>Estrategia competitiva</a:t>
            </a:r>
            <a:endParaRPr lang="es-ES" dirty="0"/>
          </a:p>
        </p:txBody>
      </p:sp>
      <p:sp>
        <p:nvSpPr>
          <p:cNvPr id="3" name="Marcador de contenido 2"/>
          <p:cNvSpPr>
            <a:spLocks noGrp="1"/>
          </p:cNvSpPr>
          <p:nvPr>
            <p:ph idx="1"/>
          </p:nvPr>
        </p:nvSpPr>
        <p:spPr/>
        <p:txBody>
          <a:bodyPr>
            <a:normAutofit lnSpcReduction="10000"/>
          </a:bodyPr>
          <a:lstStyle/>
          <a:p>
            <a:pPr marL="0" indent="0" algn="just">
              <a:buNone/>
            </a:pPr>
            <a:r>
              <a:rPr lang="es-ES" dirty="0" smtClean="0"/>
              <a:t>Plan de acción que una organización define y lleva a cabo para alcanzar sus objetivos y mantener o acrecentar su posición en el mercado.</a:t>
            </a:r>
          </a:p>
          <a:p>
            <a:pPr marL="0" indent="0" algn="just">
              <a:buNone/>
            </a:pPr>
            <a:endParaRPr lang="es-ES" dirty="0"/>
          </a:p>
          <a:p>
            <a:pPr marL="0" indent="0" algn="just">
              <a:buNone/>
            </a:pPr>
            <a:r>
              <a:rPr lang="es-ES" dirty="0" smtClean="0"/>
              <a:t>La competitividad está asociada a la capacidad para ganar o mantener una participación rentable en el mercado. </a:t>
            </a:r>
          </a:p>
          <a:p>
            <a:pPr marL="0" indent="0" algn="just">
              <a:buNone/>
            </a:pPr>
            <a:endParaRPr lang="es-ES" dirty="0"/>
          </a:p>
          <a:p>
            <a:pPr marL="0" indent="0" algn="just">
              <a:buNone/>
            </a:pPr>
            <a:r>
              <a:rPr lang="es-ES" dirty="0" smtClean="0"/>
              <a:t>La competitividad está determinada por la gestión de la tecnología y la innovación</a:t>
            </a:r>
          </a:p>
          <a:p>
            <a:pPr marL="0" indent="0" algn="just">
              <a:buNone/>
            </a:pPr>
            <a:endParaRPr lang="es-ES" dirty="0" smtClean="0"/>
          </a:p>
        </p:txBody>
      </p:sp>
    </p:spTree>
    <p:extLst>
      <p:ext uri="{BB962C8B-B14F-4D97-AF65-F5344CB8AC3E}">
        <p14:creationId xmlns:p14="http://schemas.microsoft.com/office/powerpoint/2010/main" val="15759885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268760"/>
            <a:ext cx="8229600" cy="864096"/>
          </a:xfrm>
        </p:spPr>
        <p:style>
          <a:lnRef idx="2">
            <a:schemeClr val="accent2"/>
          </a:lnRef>
          <a:fillRef idx="1">
            <a:schemeClr val="lt1"/>
          </a:fillRef>
          <a:effectRef idx="0">
            <a:schemeClr val="accent2"/>
          </a:effectRef>
          <a:fontRef idx="minor">
            <a:schemeClr val="dk1"/>
          </a:fontRef>
        </p:style>
        <p:txBody>
          <a:bodyPr>
            <a:noAutofit/>
          </a:bodyPr>
          <a:lstStyle/>
          <a:p>
            <a:r>
              <a:rPr lang="es-ES" dirty="0" smtClean="0"/>
              <a:t>Proyectos tecnológicos</a:t>
            </a:r>
            <a:endParaRPr lang="es-ES" dirty="0"/>
          </a:p>
        </p:txBody>
      </p:sp>
      <p:sp>
        <p:nvSpPr>
          <p:cNvPr id="3" name="Marcador de contenido 2"/>
          <p:cNvSpPr>
            <a:spLocks noGrp="1"/>
          </p:cNvSpPr>
          <p:nvPr>
            <p:ph idx="1"/>
          </p:nvPr>
        </p:nvSpPr>
        <p:spPr/>
        <p:txBody>
          <a:bodyPr>
            <a:normAutofit/>
          </a:bodyPr>
          <a:lstStyle/>
          <a:p>
            <a:pPr marL="0" indent="0" algn="just">
              <a:buNone/>
            </a:pPr>
            <a:r>
              <a:rPr lang="es-ES" dirty="0" smtClean="0"/>
              <a:t>Administración del proyecto a las actividades de planificación, organización, evaluación y control únicamente.</a:t>
            </a:r>
          </a:p>
          <a:p>
            <a:pPr marL="0" indent="0" algn="just">
              <a:buNone/>
            </a:pPr>
            <a:r>
              <a:rPr lang="es-ES" dirty="0" smtClean="0"/>
              <a:t>Análisis de factibilidad de proyecto es el análisis de la información sobre la cual una organización sustenta la toma de decisiones para la realización de un proyecto tecnológico.</a:t>
            </a:r>
          </a:p>
          <a:p>
            <a:pPr marL="0" indent="0" algn="just">
              <a:buNone/>
            </a:pPr>
            <a:r>
              <a:rPr lang="es-ES" dirty="0" smtClean="0"/>
              <a:t>Gestión del proyecto tecnológico es la administración del proyecto sobre protección intelectual, implementación, promoción y difusión</a:t>
            </a:r>
          </a:p>
        </p:txBody>
      </p:sp>
    </p:spTree>
    <p:extLst>
      <p:ext uri="{BB962C8B-B14F-4D97-AF65-F5344CB8AC3E}">
        <p14:creationId xmlns:p14="http://schemas.microsoft.com/office/powerpoint/2010/main" val="474281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0" y="-26988"/>
            <a:ext cx="9144000" cy="1008063"/>
          </a:xfrm>
          <a:prstGeom prst="rect">
            <a:avLst/>
          </a:prstGeom>
          <a:solidFill>
            <a:schemeClr val="bg1"/>
          </a:solidFill>
          <a:ln w="9525">
            <a:noFill/>
            <a:miter lim="800000"/>
            <a:headEnd/>
            <a:tailEnd/>
          </a:ln>
        </p:spPr>
        <p:txBody>
          <a:bodyPr wrap="none" anchor="ctr"/>
          <a:lstStyle/>
          <a:p>
            <a:endParaRPr lang="es-MX"/>
          </a:p>
        </p:txBody>
      </p:sp>
      <p:sp>
        <p:nvSpPr>
          <p:cNvPr id="4099" name="Rectangle 4"/>
          <p:cNvSpPr>
            <a:spLocks noChangeArrowheads="1"/>
          </p:cNvSpPr>
          <p:nvPr/>
        </p:nvSpPr>
        <p:spPr bwMode="auto">
          <a:xfrm>
            <a:off x="0" y="981075"/>
            <a:ext cx="9144000" cy="360363"/>
          </a:xfrm>
          <a:prstGeom prst="rect">
            <a:avLst/>
          </a:prstGeom>
          <a:solidFill>
            <a:srgbClr val="3C3453"/>
          </a:solidFill>
          <a:ln w="9525">
            <a:noFill/>
            <a:miter lim="800000"/>
            <a:headEnd/>
            <a:tailEnd/>
          </a:ln>
        </p:spPr>
        <p:txBody>
          <a:bodyPr wrap="none" anchor="ctr"/>
          <a:lstStyle/>
          <a:p>
            <a:pPr algn="ctr"/>
            <a:endParaRPr lang="es-ES" b="1"/>
          </a:p>
        </p:txBody>
      </p:sp>
      <p:sp>
        <p:nvSpPr>
          <p:cNvPr id="4101" name="Text Box 7"/>
          <p:cNvSpPr txBox="1">
            <a:spLocks noChangeArrowheads="1"/>
          </p:cNvSpPr>
          <p:nvPr/>
        </p:nvSpPr>
        <p:spPr bwMode="auto">
          <a:xfrm>
            <a:off x="1357313" y="273050"/>
            <a:ext cx="6286500" cy="369888"/>
          </a:xfrm>
          <a:prstGeom prst="rect">
            <a:avLst/>
          </a:prstGeom>
          <a:noFill/>
          <a:ln w="9525">
            <a:noFill/>
            <a:miter lim="800000"/>
            <a:headEnd/>
            <a:tailEnd/>
          </a:ln>
        </p:spPr>
        <p:txBody>
          <a:bodyPr>
            <a:spAutoFit/>
          </a:bodyPr>
          <a:lstStyle/>
          <a:p>
            <a:pPr marL="342900" indent="-342900" algn="ctr"/>
            <a:r>
              <a:rPr lang="es-ES" b="1">
                <a:solidFill>
                  <a:schemeClr val="tx1"/>
                </a:solidFill>
              </a:rPr>
              <a:t>PIRAMIDE I+D+i</a:t>
            </a:r>
            <a:endParaRPr lang="es-MX" b="1">
              <a:solidFill>
                <a:schemeClr val="tx1"/>
              </a:solidFill>
            </a:endParaRPr>
          </a:p>
        </p:txBody>
      </p:sp>
      <p:graphicFrame>
        <p:nvGraphicFramePr>
          <p:cNvPr id="8" name="7 Diagrama"/>
          <p:cNvGraphicFramePr/>
          <p:nvPr/>
        </p:nvGraphicFramePr>
        <p:xfrm>
          <a:off x="1115616" y="1484784"/>
          <a:ext cx="6694864" cy="4592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9 CuadroTexto"/>
          <p:cNvSpPr txBox="1"/>
          <p:nvPr/>
        </p:nvSpPr>
        <p:spPr>
          <a:xfrm>
            <a:off x="1115616" y="6165305"/>
            <a:ext cx="6768752"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defRPr/>
            </a:pPr>
            <a:r>
              <a:rPr lang="es-MX" dirty="0">
                <a:solidFill>
                  <a:schemeClr val="tx1"/>
                </a:solidFill>
              </a:rPr>
              <a:t>Toda actividad innovadora requiere del factor humano</a:t>
            </a:r>
          </a:p>
        </p:txBody>
      </p:sp>
    </p:spTree>
    <p:extLst>
      <p:ext uri="{BB962C8B-B14F-4D97-AF65-F5344CB8AC3E}">
        <p14:creationId xmlns:p14="http://schemas.microsoft.com/office/powerpoint/2010/main" val="1904854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268760"/>
            <a:ext cx="8229600" cy="864096"/>
          </a:xfrm>
        </p:spPr>
        <p:style>
          <a:lnRef idx="2">
            <a:schemeClr val="accent2"/>
          </a:lnRef>
          <a:fillRef idx="1">
            <a:schemeClr val="lt1"/>
          </a:fillRef>
          <a:effectRef idx="0">
            <a:schemeClr val="accent2"/>
          </a:effectRef>
          <a:fontRef idx="minor">
            <a:schemeClr val="dk1"/>
          </a:fontRef>
        </p:style>
        <p:txBody>
          <a:bodyPr>
            <a:noAutofit/>
          </a:bodyPr>
          <a:lstStyle/>
          <a:p>
            <a:r>
              <a:rPr lang="es-ES" dirty="0" smtClean="0"/>
              <a:t>Gestión de la tecnología</a:t>
            </a:r>
            <a:endParaRPr lang="es-ES" dirty="0"/>
          </a:p>
        </p:txBody>
      </p:sp>
      <p:sp>
        <p:nvSpPr>
          <p:cNvPr id="3" name="Marcador de contenido 2"/>
          <p:cNvSpPr>
            <a:spLocks noGrp="1"/>
          </p:cNvSpPr>
          <p:nvPr>
            <p:ph idx="1"/>
          </p:nvPr>
        </p:nvSpPr>
        <p:spPr/>
        <p:txBody>
          <a:bodyPr>
            <a:normAutofit/>
          </a:bodyPr>
          <a:lstStyle/>
          <a:p>
            <a:pPr marL="0" indent="0" algn="just">
              <a:buNone/>
            </a:pPr>
            <a:r>
              <a:rPr lang="es-ES" dirty="0" smtClean="0"/>
              <a:t>Conocimientos organizados en procesos sobre planeación, desarrollo, control, integración y capitalización de los recursos para la implantación de cambios tecnológicos o innovaciones con el propósito de mejorar la posición competitiva.</a:t>
            </a:r>
          </a:p>
        </p:txBody>
      </p:sp>
    </p:spTree>
    <p:extLst>
      <p:ext uri="{BB962C8B-B14F-4D97-AF65-F5344CB8AC3E}">
        <p14:creationId xmlns:p14="http://schemas.microsoft.com/office/powerpoint/2010/main" val="1575988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268760"/>
            <a:ext cx="8229600" cy="864096"/>
          </a:xfrm>
        </p:spPr>
        <p:style>
          <a:lnRef idx="2">
            <a:schemeClr val="accent2"/>
          </a:lnRef>
          <a:fillRef idx="1">
            <a:schemeClr val="lt1"/>
          </a:fillRef>
          <a:effectRef idx="0">
            <a:schemeClr val="accent2"/>
          </a:effectRef>
          <a:fontRef idx="minor">
            <a:schemeClr val="dk1"/>
          </a:fontRef>
        </p:style>
        <p:txBody>
          <a:bodyPr>
            <a:noAutofit/>
          </a:bodyPr>
          <a:lstStyle/>
          <a:p>
            <a:r>
              <a:rPr lang="es-ES" dirty="0" smtClean="0"/>
              <a:t>PROPIEDAD INTELECTUAL</a:t>
            </a:r>
            <a:endParaRPr lang="es-ES" dirty="0"/>
          </a:p>
        </p:txBody>
      </p:sp>
      <p:sp>
        <p:nvSpPr>
          <p:cNvPr id="3" name="Marcador de contenido 2"/>
          <p:cNvSpPr>
            <a:spLocks noGrp="1"/>
          </p:cNvSpPr>
          <p:nvPr>
            <p:ph idx="1"/>
          </p:nvPr>
        </p:nvSpPr>
        <p:spPr/>
        <p:txBody>
          <a:bodyPr>
            <a:normAutofit/>
          </a:bodyPr>
          <a:lstStyle/>
          <a:p>
            <a:pPr marL="0" indent="0" algn="just">
              <a:buNone/>
            </a:pPr>
            <a:r>
              <a:rPr lang="es-ES" dirty="0" smtClean="0"/>
              <a:t>Conjunto de derechos de carácter exclusivo que otorga el Estado, por tiempo determinado, a las personas físicas o morales que han realizado creaciones intelectuales que incluye, la propiedad industrial, derechos de obtentor y derechos de autor.</a:t>
            </a:r>
          </a:p>
          <a:p>
            <a:pPr marL="0" indent="0" algn="just">
              <a:buNone/>
            </a:pPr>
            <a:endParaRPr lang="es-ES" dirty="0"/>
          </a:p>
          <a:p>
            <a:pPr marL="0" indent="0" algn="just">
              <a:buNone/>
            </a:pPr>
            <a:r>
              <a:rPr lang="es-ES" dirty="0" smtClean="0"/>
              <a:t>VALOR AGREGADO.- Cualidad mejorada de un producto o servicio, cuyo mérito es reconocido por el cliente o consumidor.</a:t>
            </a:r>
          </a:p>
        </p:txBody>
      </p:sp>
    </p:spTree>
    <p:extLst>
      <p:ext uri="{BB962C8B-B14F-4D97-AF65-F5344CB8AC3E}">
        <p14:creationId xmlns:p14="http://schemas.microsoft.com/office/powerpoint/2010/main" val="465287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22 Objeto" hidden="1"/>
          <p:cNvGraphicFramePr>
            <a:graphicFrameLocks noChangeAspect="1"/>
          </p:cNvGraphicFramePr>
          <p:nvPr>
            <p:custDataLst>
              <p:tags r:id="rId2"/>
            </p:custDataLst>
            <p:extLst>
              <p:ext uri="{D42A27DB-BD31-4B8C-83A1-F6EECF244321}">
                <p14:modId xmlns:p14="http://schemas.microsoft.com/office/powerpoint/2010/main" val="27080790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4" name="think-cell Slide" r:id="rId23" imgW="270" imgH="270" progId="TCLayout.ActiveDocument.1">
                  <p:embed/>
                </p:oleObj>
              </mc:Choice>
              <mc:Fallback>
                <p:oleObj name="think-cell Slide" r:id="rId23" imgW="270" imgH="270" progId="TCLayout.ActiveDocument.1">
                  <p:embed/>
                  <p:pic>
                    <p:nvPicPr>
                      <p:cNvPr id="0" name=""/>
                      <p:cNvPicPr/>
                      <p:nvPr/>
                    </p:nvPicPr>
                    <p:blipFill>
                      <a:blip r:embed="rId24"/>
                      <a:stretch>
                        <a:fillRect/>
                      </a:stretch>
                    </p:blipFill>
                    <p:spPr>
                      <a:xfrm>
                        <a:off x="1588" y="1588"/>
                        <a:ext cx="1587" cy="1587"/>
                      </a:xfrm>
                      <a:prstGeom prst="rect">
                        <a:avLst/>
                      </a:prstGeom>
                    </p:spPr>
                  </p:pic>
                </p:oleObj>
              </mc:Fallback>
            </mc:AlternateContent>
          </a:graphicData>
        </a:graphic>
      </p:graphicFrame>
      <p:sp>
        <p:nvSpPr>
          <p:cNvPr id="5" name="4 Rectángulo" hidden="1"/>
          <p:cNvSpPr/>
          <p:nvPr>
            <p:custDataLst>
              <p:tags r:id="rId3"/>
            </p:custDataLst>
          </p:nvPr>
        </p:nvSpPr>
        <p:spPr bwMode="auto">
          <a:xfrm>
            <a:off x="0" y="0"/>
            <a:ext cx="158750" cy="158750"/>
          </a:xfrm>
          <a:prstGeom prst="rect">
            <a:avLst/>
          </a:prstGeom>
          <a:gradFill flip="none" rotWithShape="1">
            <a:gsLst>
              <a:gs pos="0">
                <a:schemeClr val="accent1">
                  <a:tint val="100000"/>
                  <a:shade val="100000"/>
                  <a:satMod val="130000"/>
                </a:schemeClr>
              </a:gs>
              <a:gs pos="100000">
                <a:schemeClr val="accent1">
                  <a:tint val="50000"/>
                  <a:shade val="100000"/>
                  <a:satMod val="350000"/>
                </a:schemeClr>
              </a:gs>
            </a:gsLst>
            <a:lin ang="16200000" scaled="0"/>
            <a:tileRect/>
          </a:gradFill>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s-MX" sz="1400">
              <a:latin typeface="Arial"/>
              <a:cs typeface="Arial"/>
              <a:sym typeface="Arial"/>
            </a:endParaRPr>
          </a:p>
        </p:txBody>
      </p:sp>
      <p:graphicFrame>
        <p:nvGraphicFramePr>
          <p:cNvPr id="3" name="2 Objeto"/>
          <p:cNvGraphicFramePr>
            <a:graphicFrameLocks/>
          </p:cNvGraphicFramePr>
          <p:nvPr>
            <p:custDataLst>
              <p:tags r:id="rId4"/>
            </p:custDataLst>
            <p:extLst>
              <p:ext uri="{D42A27DB-BD31-4B8C-83A1-F6EECF244321}">
                <p14:modId xmlns:p14="http://schemas.microsoft.com/office/powerpoint/2010/main" val="168008041"/>
              </p:ext>
            </p:extLst>
          </p:nvPr>
        </p:nvGraphicFramePr>
        <p:xfrm>
          <a:off x="1485900" y="2476500"/>
          <a:ext cx="6267551" cy="2648062"/>
        </p:xfrm>
        <a:graphic>
          <a:graphicData uri="http://schemas.openxmlformats.org/presentationml/2006/ole">
            <mc:AlternateContent xmlns:mc="http://schemas.openxmlformats.org/markup-compatibility/2006">
              <mc:Choice xmlns:v="urn:schemas-microsoft-com:vml" Requires="v">
                <p:oleObj spid="_x0000_s1055" name="Gráfico" r:id="rId25" imgW="6267510" imgH="2648040" progId="MSGraph.Chart.8">
                  <p:embed followColorScheme="full"/>
                </p:oleObj>
              </mc:Choice>
              <mc:Fallback>
                <p:oleObj name="Gráfico" r:id="rId25" imgW="6267510" imgH="2648040" progId="MSGraph.Chart.8">
                  <p:embed followColorScheme="full"/>
                  <p:pic>
                    <p:nvPicPr>
                      <p:cNvPr id="0" name=""/>
                      <p:cNvPicPr/>
                      <p:nvPr/>
                    </p:nvPicPr>
                    <p:blipFill>
                      <a:blip r:embed="rId26"/>
                      <a:stretch>
                        <a:fillRect/>
                      </a:stretch>
                    </p:blipFill>
                    <p:spPr>
                      <a:xfrm>
                        <a:off x="1485900" y="2476500"/>
                        <a:ext cx="6267551" cy="2648062"/>
                      </a:xfrm>
                      <a:prstGeom prst="rect">
                        <a:avLst/>
                      </a:prstGeom>
                    </p:spPr>
                  </p:pic>
                </p:oleObj>
              </mc:Fallback>
            </mc:AlternateContent>
          </a:graphicData>
        </a:graphic>
      </p:graphicFrame>
      <p:sp>
        <p:nvSpPr>
          <p:cNvPr id="45" name="44 Rectángulo"/>
          <p:cNvSpPr/>
          <p:nvPr>
            <p:custDataLst>
              <p:tags r:id="rId5"/>
            </p:custDataLst>
          </p:nvPr>
        </p:nvSpPr>
        <p:spPr bwMode="auto">
          <a:xfrm>
            <a:off x="6788150" y="5191125"/>
            <a:ext cx="722313" cy="212725"/>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square" lIns="0" tIns="0" rIns="0" bIns="0" rtlCol="0" anchor="t"/>
          <a:lstStyle/>
          <a:p>
            <a:pPr algn="ctr">
              <a:spcBef>
                <a:spcPct val="0"/>
              </a:spcBef>
              <a:spcAft>
                <a:spcPct val="0"/>
              </a:spcAft>
            </a:pPr>
            <a:fld id="{77819B50-2C9A-4D14-905D-F342BAC1E842}" type="datetime'''''S''''i''''''n''''''''''''''''g''a''pur'''''''''''''">
              <a:rPr lang="en-US" sz="1400">
                <a:solidFill>
                  <a:schemeClr val="tx1"/>
                </a:solidFill>
                <a:latin typeface="Arial"/>
                <a:cs typeface="Arial"/>
                <a:sym typeface="Arial"/>
              </a:rPr>
              <a:pPr/>
              <a:t>Singapur</a:t>
            </a:fld>
            <a:endParaRPr lang="es-MX" sz="1400">
              <a:solidFill>
                <a:schemeClr val="tx1"/>
              </a:solidFill>
              <a:latin typeface="Arial"/>
              <a:cs typeface="Arial"/>
              <a:sym typeface="Arial"/>
            </a:endParaRPr>
          </a:p>
        </p:txBody>
      </p:sp>
      <p:sp>
        <p:nvSpPr>
          <p:cNvPr id="21" name="20 Rectángulo"/>
          <p:cNvSpPr/>
          <p:nvPr>
            <p:custDataLst>
              <p:tags r:id="rId6"/>
            </p:custDataLst>
          </p:nvPr>
        </p:nvSpPr>
        <p:spPr bwMode="auto">
          <a:xfrm>
            <a:off x="6902450" y="4743450"/>
            <a:ext cx="493713" cy="212725"/>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25400" tIns="0" rIns="25400" bIns="0" rtlCol="0" anchor="b"/>
          <a:lstStyle/>
          <a:p>
            <a:pPr algn="ctr">
              <a:spcBef>
                <a:spcPct val="0"/>
              </a:spcBef>
              <a:spcAft>
                <a:spcPct val="0"/>
              </a:spcAft>
            </a:pPr>
            <a:fld id="{211CB4B5-E8F2-4D31-87EE-CFBBFA446014}" type="datetime'''''''''''9'''',''''7''''''7''''3'''''''''''''''''''''''''''">
              <a:rPr lang="en-US" sz="1400">
                <a:solidFill>
                  <a:schemeClr val="tx1"/>
                </a:solidFill>
                <a:latin typeface="Arial"/>
                <a:cs typeface="Arial"/>
                <a:sym typeface="Arial"/>
              </a:rPr>
              <a:pPr/>
              <a:t>9,773</a:t>
            </a:fld>
            <a:endParaRPr lang="es-MX" sz="1400">
              <a:solidFill>
                <a:schemeClr val="tx1"/>
              </a:solidFill>
              <a:latin typeface="Arial"/>
              <a:cs typeface="Arial"/>
              <a:sym typeface="Arial"/>
            </a:endParaRPr>
          </a:p>
        </p:txBody>
      </p:sp>
      <p:sp>
        <p:nvSpPr>
          <p:cNvPr id="44" name="43 Rectángulo"/>
          <p:cNvSpPr/>
          <p:nvPr>
            <p:custDataLst>
              <p:tags r:id="rId7"/>
            </p:custDataLst>
          </p:nvPr>
        </p:nvSpPr>
        <p:spPr bwMode="auto">
          <a:xfrm>
            <a:off x="5851525" y="5191125"/>
            <a:ext cx="574675" cy="212725"/>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square" lIns="0" tIns="0" rIns="0" bIns="0" rtlCol="0" anchor="t"/>
          <a:lstStyle/>
          <a:p>
            <a:pPr algn="ctr">
              <a:spcBef>
                <a:spcPct val="0"/>
              </a:spcBef>
              <a:spcAft>
                <a:spcPct val="0"/>
              </a:spcAft>
            </a:pPr>
            <a:fld id="{E108B7EE-EBFE-4F8C-B309-0753EA564A73}" type="datetime'''''''''''M''''é''''''''x''i''''''''''''''''c''''''''o'''''''">
              <a:rPr lang="en-US" sz="1400">
                <a:solidFill>
                  <a:schemeClr val="tx1"/>
                </a:solidFill>
                <a:latin typeface="Arial"/>
                <a:cs typeface="Arial"/>
                <a:sym typeface="Arial"/>
              </a:rPr>
              <a:pPr/>
              <a:t>México</a:t>
            </a:fld>
            <a:endParaRPr lang="es-MX" sz="1400">
              <a:solidFill>
                <a:schemeClr val="tx1"/>
              </a:solidFill>
              <a:latin typeface="Arial"/>
              <a:cs typeface="Arial"/>
              <a:sym typeface="Arial"/>
            </a:endParaRPr>
          </a:p>
        </p:txBody>
      </p:sp>
      <p:sp>
        <p:nvSpPr>
          <p:cNvPr id="20" name="19 Rectángulo"/>
          <p:cNvSpPr/>
          <p:nvPr>
            <p:custDataLst>
              <p:tags r:id="rId8"/>
            </p:custDataLst>
          </p:nvPr>
        </p:nvSpPr>
        <p:spPr bwMode="auto">
          <a:xfrm>
            <a:off x="5843588" y="4714875"/>
            <a:ext cx="592138" cy="212725"/>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25400" tIns="0" rIns="25400" bIns="0" rtlCol="0" anchor="b"/>
          <a:lstStyle/>
          <a:p>
            <a:pPr algn="ctr">
              <a:spcBef>
                <a:spcPct val="0"/>
              </a:spcBef>
              <a:spcAft>
                <a:spcPct val="0"/>
              </a:spcAft>
            </a:pPr>
            <a:fld id="{C6C02F73-15D9-4E90-B44F-B0479FEC41F1}" type="datetime'''''''''''1''''''''''4'',''''''''7''5''''''''''''''6'''">
              <a:rPr lang="en-US" sz="1400">
                <a:solidFill>
                  <a:schemeClr val="tx1"/>
                </a:solidFill>
                <a:latin typeface="Arial"/>
                <a:cs typeface="Arial"/>
                <a:sym typeface="Arial"/>
              </a:rPr>
              <a:pPr/>
              <a:t>14,756</a:t>
            </a:fld>
            <a:endParaRPr lang="es-MX" sz="1400">
              <a:solidFill>
                <a:schemeClr val="tx1"/>
              </a:solidFill>
              <a:latin typeface="Arial"/>
              <a:cs typeface="Arial"/>
              <a:sym typeface="Arial"/>
            </a:endParaRPr>
          </a:p>
        </p:txBody>
      </p:sp>
      <p:sp>
        <p:nvSpPr>
          <p:cNvPr id="13" name="12 Rectángulo"/>
          <p:cNvSpPr/>
          <p:nvPr>
            <p:custDataLst>
              <p:tags r:id="rId9"/>
            </p:custDataLst>
          </p:nvPr>
        </p:nvSpPr>
        <p:spPr bwMode="auto">
          <a:xfrm>
            <a:off x="4792663" y="5191125"/>
            <a:ext cx="682625" cy="212725"/>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square" lIns="0" tIns="0" rIns="0" bIns="0" rtlCol="0" anchor="t"/>
          <a:lstStyle/>
          <a:p>
            <a:pPr algn="ctr">
              <a:spcBef>
                <a:spcPct val="0"/>
              </a:spcBef>
              <a:spcAft>
                <a:spcPct val="0"/>
              </a:spcAft>
            </a:pPr>
            <a:fld id="{4B2C5AFB-62A8-4C65-94E0-5C36FDAE6939}" type="datetime'''''C''''''''''''an''''a''d''''''''''''''''''''''á'''' '''''">
              <a:rPr lang="en-US" sz="1400">
                <a:solidFill>
                  <a:schemeClr val="tx1"/>
                </a:solidFill>
                <a:latin typeface="Arial"/>
                <a:cs typeface="Arial"/>
                <a:sym typeface="Arial"/>
              </a:rPr>
              <a:pPr/>
              <a:t>Canadá </a:t>
            </a:fld>
            <a:endParaRPr lang="es-MX" sz="1400">
              <a:solidFill>
                <a:schemeClr val="tx1"/>
              </a:solidFill>
              <a:latin typeface="Arial"/>
              <a:cs typeface="Arial"/>
              <a:sym typeface="Arial"/>
            </a:endParaRPr>
          </a:p>
        </p:txBody>
      </p:sp>
      <p:sp>
        <p:nvSpPr>
          <p:cNvPr id="17" name="16 Rectángulo"/>
          <p:cNvSpPr/>
          <p:nvPr>
            <p:custDataLst>
              <p:tags r:id="rId10"/>
            </p:custDataLst>
          </p:nvPr>
        </p:nvSpPr>
        <p:spPr bwMode="auto">
          <a:xfrm>
            <a:off x="4838700" y="4638675"/>
            <a:ext cx="592138" cy="212725"/>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25400" tIns="0" rIns="25400" bIns="0" rtlCol="0" anchor="b"/>
          <a:lstStyle/>
          <a:p>
            <a:pPr algn="ctr">
              <a:spcBef>
                <a:spcPct val="0"/>
              </a:spcBef>
              <a:spcAft>
                <a:spcPct val="0"/>
              </a:spcAft>
            </a:pPr>
            <a:fld id="{F55AC77E-24E9-400B-8837-5749C3366278}" type="datetime'''''3''''0'''''''',''''8''9''''''''''9'''''''">
              <a:rPr lang="en-US" sz="1400">
                <a:solidFill>
                  <a:schemeClr val="tx1"/>
                </a:solidFill>
                <a:latin typeface="Arial"/>
                <a:cs typeface="Arial"/>
                <a:sym typeface="Arial"/>
              </a:rPr>
              <a:pPr/>
              <a:t>30,899</a:t>
            </a:fld>
            <a:endParaRPr lang="es-MX" sz="1400">
              <a:solidFill>
                <a:schemeClr val="tx1"/>
              </a:solidFill>
              <a:latin typeface="Arial"/>
              <a:cs typeface="Arial"/>
              <a:sym typeface="Arial"/>
            </a:endParaRPr>
          </a:p>
        </p:txBody>
      </p:sp>
      <p:sp>
        <p:nvSpPr>
          <p:cNvPr id="9" name="8 Rectángulo"/>
          <p:cNvSpPr/>
          <p:nvPr>
            <p:custDataLst>
              <p:tags r:id="rId11"/>
            </p:custDataLst>
          </p:nvPr>
        </p:nvSpPr>
        <p:spPr bwMode="auto">
          <a:xfrm>
            <a:off x="3881438" y="5191125"/>
            <a:ext cx="495300" cy="212725"/>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square" lIns="0" tIns="0" rIns="0" bIns="0" rtlCol="0" anchor="t"/>
          <a:lstStyle/>
          <a:p>
            <a:pPr algn="ctr">
              <a:spcBef>
                <a:spcPct val="0"/>
              </a:spcBef>
              <a:spcAft>
                <a:spcPct val="0"/>
              </a:spcAft>
            </a:pPr>
            <a:fld id="{3BB500EC-84C7-4911-96F4-7B50EC34E56B}" type="datetime'''''C''''''''o''''r''''e''a'''''''''''''''''''''''''''''''''''">
              <a:rPr lang="en-US" sz="1400">
                <a:solidFill>
                  <a:schemeClr val="tx1"/>
                </a:solidFill>
                <a:latin typeface="Arial"/>
                <a:cs typeface="Arial"/>
                <a:sym typeface="Arial"/>
              </a:rPr>
              <a:pPr/>
              <a:t>Corea</a:t>
            </a:fld>
            <a:endParaRPr lang="es-MX" sz="1400">
              <a:solidFill>
                <a:schemeClr val="tx1"/>
              </a:solidFill>
              <a:latin typeface="Arial"/>
              <a:cs typeface="Arial"/>
              <a:sym typeface="Arial"/>
            </a:endParaRPr>
          </a:p>
        </p:txBody>
      </p:sp>
      <p:sp>
        <p:nvSpPr>
          <p:cNvPr id="16" name="15 Rectángulo"/>
          <p:cNvSpPr/>
          <p:nvPr>
            <p:custDataLst>
              <p:tags r:id="rId12"/>
            </p:custDataLst>
          </p:nvPr>
        </p:nvSpPr>
        <p:spPr bwMode="auto">
          <a:xfrm>
            <a:off x="3784600" y="3943350"/>
            <a:ext cx="690563" cy="212725"/>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25400" tIns="0" rIns="25400" bIns="0" rtlCol="0" anchor="b"/>
          <a:lstStyle/>
          <a:p>
            <a:pPr algn="ctr">
              <a:spcBef>
                <a:spcPct val="0"/>
              </a:spcBef>
              <a:spcAft>
                <a:spcPct val="0"/>
              </a:spcAft>
            </a:pPr>
            <a:fld id="{2F5C4547-9241-4919-A726-428522A0C97E}" type="datetime'''''1''''''''''7''''''''''''''''''0,''1''''''0''''''''1'">
              <a:rPr lang="en-US" sz="1400">
                <a:solidFill>
                  <a:schemeClr val="tx1"/>
                </a:solidFill>
                <a:latin typeface="Arial"/>
                <a:cs typeface="Arial"/>
                <a:sym typeface="Arial"/>
              </a:rPr>
              <a:pPr/>
              <a:t>170,101</a:t>
            </a:fld>
            <a:endParaRPr lang="es-MX" sz="1400">
              <a:solidFill>
                <a:schemeClr val="tx1"/>
              </a:solidFill>
              <a:latin typeface="Arial"/>
              <a:cs typeface="Arial"/>
              <a:sym typeface="Arial"/>
            </a:endParaRPr>
          </a:p>
        </p:txBody>
      </p:sp>
      <p:sp>
        <p:nvSpPr>
          <p:cNvPr id="4" name="3 Rectángulo"/>
          <p:cNvSpPr/>
          <p:nvPr>
            <p:custDataLst>
              <p:tags r:id="rId13"/>
            </p:custDataLst>
          </p:nvPr>
        </p:nvSpPr>
        <p:spPr bwMode="auto">
          <a:xfrm>
            <a:off x="2871788" y="5191125"/>
            <a:ext cx="495300" cy="212725"/>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square" lIns="0" tIns="0" rIns="0" bIns="0" rtlCol="0" anchor="t"/>
          <a:lstStyle/>
          <a:p>
            <a:pPr algn="ctr">
              <a:spcBef>
                <a:spcPct val="0"/>
              </a:spcBef>
              <a:spcAft>
                <a:spcPct val="0"/>
              </a:spcAft>
            </a:pPr>
            <a:fld id="{5116D029-5C92-4477-B147-1A1E9499F0DF}" type="datetime'''''''J''''''ap''''''ó''''''''''''''''''''''''''n'''''''''''">
              <a:rPr lang="en-US" sz="1400">
                <a:solidFill>
                  <a:schemeClr val="tx1"/>
                </a:solidFill>
                <a:latin typeface="Arial"/>
                <a:cs typeface="Arial"/>
                <a:sym typeface="Arial"/>
              </a:rPr>
              <a:pPr/>
              <a:t>Japón</a:t>
            </a:fld>
            <a:endParaRPr lang="es-MX" sz="1400">
              <a:solidFill>
                <a:schemeClr val="tx1"/>
              </a:solidFill>
              <a:latin typeface="Arial"/>
              <a:cs typeface="Arial"/>
              <a:sym typeface="Arial"/>
            </a:endParaRPr>
          </a:p>
        </p:txBody>
      </p:sp>
      <p:sp>
        <p:nvSpPr>
          <p:cNvPr id="15" name="14 Rectángulo"/>
          <p:cNvSpPr/>
          <p:nvPr>
            <p:custDataLst>
              <p:tags r:id="rId14"/>
            </p:custDataLst>
          </p:nvPr>
        </p:nvSpPr>
        <p:spPr bwMode="auto">
          <a:xfrm>
            <a:off x="2774950" y="3076575"/>
            <a:ext cx="690563" cy="212725"/>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25400" tIns="0" rIns="25400" bIns="0" rtlCol="0" anchor="b"/>
          <a:lstStyle/>
          <a:p>
            <a:pPr algn="ctr">
              <a:spcBef>
                <a:spcPct val="0"/>
              </a:spcBef>
              <a:spcAft>
                <a:spcPct val="0"/>
              </a:spcAft>
            </a:pPr>
            <a:fld id="{E8A06AD4-B9E3-4ED9-B0F5-C88464AA5C94}" type="datetime'''''''3''''''''''''''''4''4'''''''''''''',59''''''8'''''''''''">
              <a:rPr lang="en-US" sz="1400">
                <a:solidFill>
                  <a:schemeClr val="tx1"/>
                </a:solidFill>
                <a:latin typeface="Arial"/>
                <a:cs typeface="Arial"/>
                <a:sym typeface="Arial"/>
              </a:rPr>
              <a:pPr/>
              <a:t>344,598</a:t>
            </a:fld>
            <a:endParaRPr lang="es-MX" sz="1400">
              <a:solidFill>
                <a:schemeClr val="tx1"/>
              </a:solidFill>
              <a:latin typeface="Arial"/>
              <a:cs typeface="Arial"/>
              <a:sym typeface="Arial"/>
            </a:endParaRPr>
          </a:p>
        </p:txBody>
      </p:sp>
      <p:sp>
        <p:nvSpPr>
          <p:cNvPr id="12" name="11 Rectángulo"/>
          <p:cNvSpPr/>
          <p:nvPr>
            <p:custDataLst>
              <p:tags r:id="rId15"/>
            </p:custDataLst>
          </p:nvPr>
        </p:nvSpPr>
        <p:spPr bwMode="auto">
          <a:xfrm>
            <a:off x="1782763" y="5191125"/>
            <a:ext cx="654050" cy="425450"/>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lIns="0" tIns="0" rIns="0" bIns="0" rtlCol="0" anchor="t"/>
          <a:lstStyle/>
          <a:p>
            <a:pPr algn="ctr">
              <a:spcBef>
                <a:spcPct val="0"/>
              </a:spcBef>
              <a:spcAft>
                <a:spcPct val="0"/>
              </a:spcAft>
            </a:pPr>
            <a:fld id="{ADF3D397-0A40-4C39-ACC7-7C261675B8F9}" type="datetime'''E''''s''t''ado''s'' ''U''''n''''''''i''''''''d''os'''''' '">
              <a:rPr lang="en-US" sz="1400">
                <a:solidFill>
                  <a:schemeClr val="tx1"/>
                </a:solidFill>
                <a:latin typeface="Arial"/>
                <a:cs typeface="Arial"/>
                <a:sym typeface="Arial"/>
              </a:rPr>
              <a:pPr/>
              <a:t>Estados Unidos </a:t>
            </a:fld>
            <a:endParaRPr lang="es-MX" sz="1400">
              <a:solidFill>
                <a:schemeClr val="tx1"/>
              </a:solidFill>
              <a:latin typeface="Arial"/>
              <a:cs typeface="Arial"/>
              <a:sym typeface="Arial"/>
            </a:endParaRPr>
          </a:p>
        </p:txBody>
      </p:sp>
      <p:sp>
        <p:nvSpPr>
          <p:cNvPr id="32" name="31 Rectángulo"/>
          <p:cNvSpPr/>
          <p:nvPr>
            <p:custDataLst>
              <p:tags r:id="rId16"/>
            </p:custDataLst>
          </p:nvPr>
        </p:nvSpPr>
        <p:spPr bwMode="auto">
          <a:xfrm>
            <a:off x="1765300" y="2352675"/>
            <a:ext cx="690563" cy="212725"/>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25400" tIns="0" rIns="25400" bIns="0" rtlCol="0" anchor="b"/>
          <a:lstStyle/>
          <a:p>
            <a:pPr algn="ctr">
              <a:spcBef>
                <a:spcPct val="0"/>
              </a:spcBef>
              <a:spcAft>
                <a:spcPct val="0"/>
              </a:spcAft>
            </a:pPr>
            <a:fld id="{8B6A40FC-8830-4CBE-97F5-7E435109F1C8}" type="datetime'''''''''''''''4''9''''''''0'',22''''''''''''''''''''6'''''''">
              <a:rPr lang="en-US" sz="1400">
                <a:solidFill>
                  <a:schemeClr val="tx1"/>
                </a:solidFill>
                <a:latin typeface="Arial"/>
                <a:cs typeface="Arial"/>
                <a:sym typeface="Arial"/>
              </a:rPr>
              <a:pPr/>
              <a:t>490,226</a:t>
            </a:fld>
            <a:endParaRPr lang="es-MX" sz="1400">
              <a:solidFill>
                <a:schemeClr val="tx1"/>
              </a:solidFill>
              <a:latin typeface="Arial"/>
              <a:cs typeface="Arial"/>
              <a:sym typeface="Arial"/>
            </a:endParaRPr>
          </a:p>
        </p:txBody>
      </p:sp>
      <p:sp>
        <p:nvSpPr>
          <p:cNvPr id="61" name="60 Rectángulo"/>
          <p:cNvSpPr/>
          <p:nvPr>
            <p:custDataLst>
              <p:tags r:id="rId17"/>
            </p:custDataLst>
          </p:nvPr>
        </p:nvSpPr>
        <p:spPr bwMode="auto">
          <a:xfrm>
            <a:off x="6858000" y="2947988"/>
            <a:ext cx="250825" cy="187325"/>
          </a:xfrm>
          <a:prstGeom prst="rect">
            <a:avLst/>
          </a:prstGeom>
          <a:solidFill>
            <a:schemeClr val="accent1"/>
          </a:solidFill>
          <a:ln w="9525">
            <a:solidFill>
              <a:schemeClr val="tx1"/>
            </a:solidFill>
          </a:ln>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62" name="61 Rectángulo"/>
          <p:cNvSpPr/>
          <p:nvPr>
            <p:custDataLst>
              <p:tags r:id="rId18"/>
            </p:custDataLst>
          </p:nvPr>
        </p:nvSpPr>
        <p:spPr bwMode="auto">
          <a:xfrm>
            <a:off x="6858000" y="3211513"/>
            <a:ext cx="250825" cy="187325"/>
          </a:xfrm>
          <a:prstGeom prst="rect">
            <a:avLst/>
          </a:prstGeom>
          <a:solidFill>
            <a:schemeClr val="accent2"/>
          </a:solidFill>
          <a:ln w="9525">
            <a:solidFill>
              <a:schemeClr val="tx1"/>
            </a:solidFill>
          </a:ln>
          <a:effectLst/>
          <a:extLs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9" name="18 Rectángulo"/>
          <p:cNvSpPr/>
          <p:nvPr>
            <p:custDataLst>
              <p:tags r:id="rId19"/>
            </p:custDataLst>
          </p:nvPr>
        </p:nvSpPr>
        <p:spPr bwMode="auto">
          <a:xfrm>
            <a:off x="7159625" y="3206750"/>
            <a:ext cx="1004888" cy="212725"/>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spcBef>
                <a:spcPct val="0"/>
              </a:spcBef>
              <a:spcAft>
                <a:spcPct val="0"/>
              </a:spcAft>
            </a:pPr>
            <a:fld id="{C91267FE-C17E-4C4C-86CE-06CC9C016054}" type="datetime'''No'' r''''''e''''s''i''''d''''''''''e''n''''t''''''e'''''">
              <a:rPr lang="en-US" sz="1400">
                <a:solidFill>
                  <a:schemeClr val="tx1"/>
                </a:solidFill>
                <a:latin typeface="Arial"/>
                <a:cs typeface="Arial"/>
                <a:sym typeface="Arial"/>
              </a:rPr>
              <a:pPr/>
              <a:t>No residente</a:t>
            </a:fld>
            <a:endParaRPr lang="es-MX" sz="1400">
              <a:solidFill>
                <a:schemeClr val="tx1"/>
              </a:solidFill>
              <a:latin typeface="Arial"/>
              <a:cs typeface="Arial"/>
              <a:sym typeface="Arial"/>
            </a:endParaRPr>
          </a:p>
        </p:txBody>
      </p:sp>
      <p:sp>
        <p:nvSpPr>
          <p:cNvPr id="18" name="17 Rectángulo"/>
          <p:cNvSpPr/>
          <p:nvPr>
            <p:custDataLst>
              <p:tags r:id="rId20"/>
            </p:custDataLst>
          </p:nvPr>
        </p:nvSpPr>
        <p:spPr bwMode="auto">
          <a:xfrm>
            <a:off x="7159625" y="2943225"/>
            <a:ext cx="887413" cy="212725"/>
          </a:xfrm>
          <a:prstGeom prst="rect">
            <a:avLst/>
          </a:prstGeom>
          <a:noFill/>
          <a:ln w="9525" cap="flat" cmpd="sng" algn="ctr">
            <a:noFill/>
            <a:prstDash val="solid"/>
          </a:ln>
          <a:effectLst/>
          <a:extLst>
            <a:ext uri="{909E8E84-426E-40DD-AFC4-6F175D3DCCD1}">
              <a14:hiddenFill xmlns:a14="http://schemas.microsoft.com/office/drawing/2010/main">
                <a:solidFill>
                  <a:schemeClr val="accent1">
                    <a:tint val="100000"/>
                    <a:shade val="100000"/>
                    <a:satMod val="130000"/>
                  </a:schemeClr>
                </a:solidFill>
              </a14:hiddenFill>
            </a:ex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spcBef>
                <a:spcPct val="0"/>
              </a:spcBef>
              <a:spcAft>
                <a:spcPct val="0"/>
              </a:spcAft>
            </a:pPr>
            <a:fld id="{59275E87-2E7C-465D-8D9C-FECC2EEA2E3E}" type="datetime'''R''''''''''''''''e''''''''s''ide''''n''''t''''''e''''s'''">
              <a:rPr lang="en-US" sz="1400">
                <a:solidFill>
                  <a:schemeClr val="tx1"/>
                </a:solidFill>
                <a:latin typeface="Arial"/>
                <a:cs typeface="Arial"/>
                <a:sym typeface="Arial"/>
              </a:rPr>
              <a:pPr/>
              <a:t>Residentes</a:t>
            </a:fld>
            <a:endParaRPr lang="es-MX" sz="1400">
              <a:solidFill>
                <a:schemeClr val="tx1"/>
              </a:solidFill>
              <a:latin typeface="Arial"/>
              <a:cs typeface="Arial"/>
              <a:sym typeface="Arial"/>
            </a:endParaRPr>
          </a:p>
        </p:txBody>
      </p:sp>
      <p:sp>
        <p:nvSpPr>
          <p:cNvPr id="63" name="62 CuadroTexto"/>
          <p:cNvSpPr txBox="1"/>
          <p:nvPr/>
        </p:nvSpPr>
        <p:spPr>
          <a:xfrm>
            <a:off x="552893" y="1213217"/>
            <a:ext cx="8346558" cy="646331"/>
          </a:xfrm>
          <a:prstGeom prst="rect">
            <a:avLst/>
          </a:prstGeom>
          <a:noFill/>
        </p:spPr>
        <p:txBody>
          <a:bodyPr wrap="square" rtlCol="0">
            <a:spAutoFit/>
          </a:bodyPr>
          <a:lstStyle/>
          <a:p>
            <a:r>
              <a:rPr lang="es-MX" b="1" dirty="0" smtClean="0">
                <a:latin typeface="Arial" pitchFamily="34" charset="0"/>
                <a:cs typeface="Arial" pitchFamily="34" charset="0"/>
              </a:rPr>
              <a:t>Número de patentes otorgadas según el país y condición de residentes, 2010 </a:t>
            </a:r>
            <a:endParaRPr lang="es-MX" b="1" dirty="0">
              <a:latin typeface="Arial" pitchFamily="34" charset="0"/>
              <a:cs typeface="Arial" pitchFamily="34" charset="0"/>
            </a:endParaRPr>
          </a:p>
        </p:txBody>
      </p:sp>
      <p:sp>
        <p:nvSpPr>
          <p:cNvPr id="80" name="79 CuadroTexto"/>
          <p:cNvSpPr txBox="1"/>
          <p:nvPr/>
        </p:nvSpPr>
        <p:spPr>
          <a:xfrm>
            <a:off x="3135562" y="142421"/>
            <a:ext cx="3406276" cy="769441"/>
          </a:xfrm>
          <a:prstGeom prst="rect">
            <a:avLst/>
          </a:prstGeom>
          <a:noFill/>
        </p:spPr>
        <p:txBody>
          <a:bodyPr wrap="square" rtlCol="0">
            <a:spAutoFit/>
          </a:bodyPr>
          <a:lstStyle/>
          <a:p>
            <a:r>
              <a:rPr lang="es-MX" sz="2200" b="1" dirty="0" smtClean="0">
                <a:latin typeface="Arial" pitchFamily="34" charset="0"/>
                <a:cs typeface="Arial" pitchFamily="34" charset="0"/>
              </a:rPr>
              <a:t>Indicadores de ciencia y tecnología</a:t>
            </a:r>
            <a:endParaRPr lang="es-MX" sz="2200" b="1" dirty="0">
              <a:latin typeface="Arial" pitchFamily="34" charset="0"/>
              <a:cs typeface="Arial" pitchFamily="34" charset="0"/>
            </a:endParaRPr>
          </a:p>
        </p:txBody>
      </p:sp>
      <p:sp>
        <p:nvSpPr>
          <p:cNvPr id="22" name="21 CuadroTexto"/>
          <p:cNvSpPr txBox="1"/>
          <p:nvPr/>
        </p:nvSpPr>
        <p:spPr>
          <a:xfrm>
            <a:off x="2871788" y="3530834"/>
            <a:ext cx="645689" cy="307777"/>
          </a:xfrm>
          <a:prstGeom prst="rect">
            <a:avLst/>
          </a:prstGeom>
          <a:noFill/>
        </p:spPr>
        <p:txBody>
          <a:bodyPr wrap="square" rtlCol="0">
            <a:spAutoFit/>
          </a:bodyPr>
          <a:lstStyle/>
          <a:p>
            <a:r>
              <a:rPr lang="es-MX" sz="1400" b="1" dirty="0" smtClean="0">
                <a:solidFill>
                  <a:schemeClr val="bg1"/>
                </a:solidFill>
              </a:rPr>
              <a:t>85%</a:t>
            </a:r>
            <a:endParaRPr lang="es-MX" sz="1400" b="1" dirty="0">
              <a:solidFill>
                <a:schemeClr val="bg1"/>
              </a:solidFill>
            </a:endParaRPr>
          </a:p>
        </p:txBody>
      </p:sp>
      <p:sp>
        <p:nvSpPr>
          <p:cNvPr id="40" name="39 CuadroTexto"/>
          <p:cNvSpPr txBox="1"/>
          <p:nvPr/>
        </p:nvSpPr>
        <p:spPr>
          <a:xfrm>
            <a:off x="3847814" y="4213571"/>
            <a:ext cx="645689" cy="307777"/>
          </a:xfrm>
          <a:prstGeom prst="rect">
            <a:avLst/>
          </a:prstGeom>
          <a:noFill/>
        </p:spPr>
        <p:txBody>
          <a:bodyPr wrap="square" rtlCol="0">
            <a:spAutoFit/>
          </a:bodyPr>
          <a:lstStyle/>
          <a:p>
            <a:r>
              <a:rPr lang="es-MX" sz="1400" b="1" dirty="0" smtClean="0">
                <a:solidFill>
                  <a:schemeClr val="bg1"/>
                </a:solidFill>
              </a:rPr>
              <a:t>78%</a:t>
            </a:r>
            <a:endParaRPr lang="es-MX" sz="1400" b="1" dirty="0">
              <a:solidFill>
                <a:schemeClr val="bg1"/>
              </a:solidFill>
            </a:endParaRPr>
          </a:p>
        </p:txBody>
      </p:sp>
      <p:sp>
        <p:nvSpPr>
          <p:cNvPr id="41" name="40 CuadroTexto"/>
          <p:cNvSpPr txBox="1"/>
          <p:nvPr/>
        </p:nvSpPr>
        <p:spPr>
          <a:xfrm>
            <a:off x="4811130" y="5483277"/>
            <a:ext cx="645689" cy="307777"/>
          </a:xfrm>
          <a:prstGeom prst="rect">
            <a:avLst/>
          </a:prstGeom>
          <a:solidFill>
            <a:schemeClr val="accent1"/>
          </a:solidFill>
        </p:spPr>
        <p:txBody>
          <a:bodyPr wrap="square" rtlCol="0">
            <a:spAutoFit/>
          </a:bodyPr>
          <a:lstStyle/>
          <a:p>
            <a:r>
              <a:rPr lang="es-MX" sz="1400" b="1" dirty="0" smtClean="0">
                <a:solidFill>
                  <a:schemeClr val="bg1"/>
                </a:solidFill>
              </a:rPr>
              <a:t>13%</a:t>
            </a:r>
            <a:endParaRPr lang="es-MX" sz="1400" b="1" dirty="0">
              <a:solidFill>
                <a:schemeClr val="bg1"/>
              </a:solidFill>
            </a:endParaRPr>
          </a:p>
        </p:txBody>
      </p:sp>
      <p:sp>
        <p:nvSpPr>
          <p:cNvPr id="42" name="41 CuadroTexto"/>
          <p:cNvSpPr txBox="1"/>
          <p:nvPr/>
        </p:nvSpPr>
        <p:spPr>
          <a:xfrm>
            <a:off x="5843255" y="5489466"/>
            <a:ext cx="645689" cy="307777"/>
          </a:xfrm>
          <a:prstGeom prst="rect">
            <a:avLst/>
          </a:prstGeom>
          <a:solidFill>
            <a:schemeClr val="accent1"/>
          </a:solidFill>
        </p:spPr>
        <p:txBody>
          <a:bodyPr wrap="square" rtlCol="0">
            <a:spAutoFit/>
          </a:bodyPr>
          <a:lstStyle/>
          <a:p>
            <a:pPr algn="ctr"/>
            <a:r>
              <a:rPr lang="es-MX" sz="1400" b="1" dirty="0" smtClean="0">
                <a:solidFill>
                  <a:schemeClr val="bg1"/>
                </a:solidFill>
              </a:rPr>
              <a:t>7%</a:t>
            </a:r>
            <a:endParaRPr lang="es-MX" sz="1400" b="1" dirty="0">
              <a:solidFill>
                <a:schemeClr val="bg1"/>
              </a:solidFill>
            </a:endParaRPr>
          </a:p>
        </p:txBody>
      </p:sp>
      <p:sp>
        <p:nvSpPr>
          <p:cNvPr id="43" name="42 CuadroTexto"/>
          <p:cNvSpPr txBox="1"/>
          <p:nvPr/>
        </p:nvSpPr>
        <p:spPr>
          <a:xfrm>
            <a:off x="6836780" y="5492671"/>
            <a:ext cx="645689" cy="307777"/>
          </a:xfrm>
          <a:prstGeom prst="rect">
            <a:avLst/>
          </a:prstGeom>
          <a:solidFill>
            <a:schemeClr val="accent1"/>
          </a:solidFill>
        </p:spPr>
        <p:txBody>
          <a:bodyPr wrap="square" rtlCol="0">
            <a:spAutoFit/>
          </a:bodyPr>
          <a:lstStyle/>
          <a:p>
            <a:pPr algn="ctr"/>
            <a:r>
              <a:rPr lang="es-MX" sz="1400" b="1" dirty="0" smtClean="0">
                <a:solidFill>
                  <a:schemeClr val="bg1"/>
                </a:solidFill>
              </a:rPr>
              <a:t>10%</a:t>
            </a:r>
            <a:endParaRPr lang="es-MX" sz="1400" b="1" dirty="0">
              <a:solidFill>
                <a:schemeClr val="bg1"/>
              </a:solidFill>
            </a:endParaRPr>
          </a:p>
        </p:txBody>
      </p:sp>
      <p:sp>
        <p:nvSpPr>
          <p:cNvPr id="6" name="5 CuadroTexto"/>
          <p:cNvSpPr txBox="1"/>
          <p:nvPr/>
        </p:nvSpPr>
        <p:spPr>
          <a:xfrm>
            <a:off x="4860032" y="1844824"/>
            <a:ext cx="3502533" cy="584775"/>
          </a:xfrm>
          <a:prstGeom prst="rect">
            <a:avLst/>
          </a:prstGeom>
          <a:noFill/>
        </p:spPr>
        <p:txBody>
          <a:bodyPr wrap="square" rtlCol="0">
            <a:spAutoFit/>
          </a:bodyPr>
          <a:lstStyle/>
          <a:p>
            <a:r>
              <a:rPr lang="es-MX" sz="1600" dirty="0" smtClean="0">
                <a:latin typeface="Arial" pitchFamily="34" charset="0"/>
                <a:cs typeface="Arial" pitchFamily="34" charset="0"/>
              </a:rPr>
              <a:t>En México sólo 7% de las patentes se otorgan a residentes</a:t>
            </a:r>
            <a:endParaRPr lang="es-MX" sz="1600" dirty="0">
              <a:latin typeface="Arial" pitchFamily="34" charset="0"/>
              <a:cs typeface="Arial" pitchFamily="34" charset="0"/>
            </a:endParaRPr>
          </a:p>
        </p:txBody>
      </p:sp>
      <p:sp>
        <p:nvSpPr>
          <p:cNvPr id="46" name="45 CuadroTexto"/>
          <p:cNvSpPr txBox="1"/>
          <p:nvPr/>
        </p:nvSpPr>
        <p:spPr>
          <a:xfrm>
            <a:off x="1765300" y="2987872"/>
            <a:ext cx="645689" cy="307777"/>
          </a:xfrm>
          <a:prstGeom prst="rect">
            <a:avLst/>
          </a:prstGeom>
          <a:noFill/>
        </p:spPr>
        <p:txBody>
          <a:bodyPr wrap="square" rtlCol="0">
            <a:spAutoFit/>
          </a:bodyPr>
          <a:lstStyle/>
          <a:p>
            <a:r>
              <a:rPr lang="es-MX" sz="1400" b="1" dirty="0" smtClean="0">
                <a:solidFill>
                  <a:schemeClr val="bg1"/>
                </a:solidFill>
              </a:rPr>
              <a:t>50.6%</a:t>
            </a:r>
            <a:endParaRPr lang="es-MX" sz="1400" b="1" dirty="0">
              <a:solidFill>
                <a:schemeClr val="bg1"/>
              </a:solidFill>
            </a:endParaRPr>
          </a:p>
        </p:txBody>
      </p:sp>
    </p:spTree>
    <p:extLst>
      <p:ext uri="{BB962C8B-B14F-4D97-AF65-F5344CB8AC3E}">
        <p14:creationId xmlns:p14="http://schemas.microsoft.com/office/powerpoint/2010/main" val="4076489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88640"/>
            <a:ext cx="8229600" cy="1143000"/>
          </a:xfrm>
        </p:spPr>
        <p:txBody>
          <a:bodyPr/>
          <a:lstStyle/>
          <a:p>
            <a:r>
              <a:rPr lang="es-ES" dirty="0" smtClean="0"/>
              <a:t>Propiedad intelectual</a:t>
            </a:r>
            <a:endParaRPr lang="es-ES" dirty="0"/>
          </a:p>
        </p:txBody>
      </p:sp>
      <p:sp>
        <p:nvSpPr>
          <p:cNvPr id="3" name="Marcador de contenido 2"/>
          <p:cNvSpPr>
            <a:spLocks noGrp="1"/>
          </p:cNvSpPr>
          <p:nvPr>
            <p:ph idx="1"/>
          </p:nvPr>
        </p:nvSpPr>
        <p:spPr>
          <a:xfrm>
            <a:off x="188172" y="1600200"/>
            <a:ext cx="9154962" cy="5257800"/>
          </a:xfrm>
        </p:spPr>
        <p:txBody>
          <a:bodyPr>
            <a:normAutofit/>
          </a:bodyPr>
          <a:lstStyle/>
          <a:p>
            <a:r>
              <a:rPr lang="es-ES" sz="2000" b="1" dirty="0" smtClean="0">
                <a:solidFill>
                  <a:schemeClr val="tx2">
                    <a:lumMod val="50000"/>
                  </a:schemeClr>
                </a:solidFill>
              </a:rPr>
              <a:t>PROPIEDAD INDUSTRIAL</a:t>
            </a:r>
            <a:r>
              <a:rPr lang="es-ES" sz="2000" dirty="0" smtClean="0"/>
              <a:t>: </a:t>
            </a:r>
          </a:p>
          <a:p>
            <a:pPr marL="457200" lvl="1" indent="0">
              <a:buNone/>
            </a:pPr>
            <a:r>
              <a:rPr lang="es-ES" b="1" dirty="0" smtClean="0">
                <a:solidFill>
                  <a:srgbClr val="008000"/>
                </a:solidFill>
              </a:rPr>
              <a:t>	LEY DE LA PROPIEDAD INDUSTRIAL Y SU REGLAMENTO</a:t>
            </a:r>
          </a:p>
          <a:p>
            <a:pPr marL="457200" lvl="1" indent="0">
              <a:buNone/>
            </a:pPr>
            <a:r>
              <a:rPr lang="es-ES" b="1" dirty="0" smtClean="0">
                <a:solidFill>
                  <a:srgbClr val="008000"/>
                </a:solidFill>
              </a:rPr>
              <a:t> </a:t>
            </a:r>
            <a:r>
              <a:rPr lang="es-ES" dirty="0" smtClean="0"/>
              <a:t> 	</a:t>
            </a:r>
            <a:r>
              <a:rPr lang="es-ES" b="1" dirty="0" smtClean="0">
                <a:solidFill>
                  <a:srgbClr val="660066"/>
                </a:solidFill>
              </a:rPr>
              <a:t>IMPI</a:t>
            </a:r>
            <a:r>
              <a:rPr lang="es-ES" dirty="0" smtClean="0"/>
              <a:t> </a:t>
            </a:r>
          </a:p>
          <a:p>
            <a:pPr marL="457200" lvl="1" indent="0">
              <a:buNone/>
            </a:pPr>
            <a:r>
              <a:rPr lang="es-ES" b="1" dirty="0" smtClean="0">
                <a:solidFill>
                  <a:srgbClr val="FF0000"/>
                </a:solidFill>
              </a:rPr>
              <a:t>	INVENTORES</a:t>
            </a:r>
            <a:endParaRPr lang="es-ES" dirty="0" smtClean="0"/>
          </a:p>
          <a:p>
            <a:r>
              <a:rPr lang="es-ES" sz="2000" b="1" dirty="0" smtClean="0">
                <a:solidFill>
                  <a:srgbClr val="10253F"/>
                </a:solidFill>
              </a:rPr>
              <a:t>DERECHOS DE AUTOR </a:t>
            </a:r>
          </a:p>
          <a:p>
            <a:pPr marL="457200" lvl="1" indent="0">
              <a:buNone/>
            </a:pPr>
            <a:r>
              <a:rPr lang="es-ES" b="1" dirty="0">
                <a:solidFill>
                  <a:srgbClr val="10253F"/>
                </a:solidFill>
              </a:rPr>
              <a:t>	</a:t>
            </a:r>
            <a:r>
              <a:rPr lang="es-ES" b="1" dirty="0" smtClean="0">
                <a:solidFill>
                  <a:srgbClr val="008000"/>
                </a:solidFill>
              </a:rPr>
              <a:t>LEY FEDERAL DEL DERECHO DE AUTOR Y SU REGLAMENTO</a:t>
            </a:r>
            <a:r>
              <a:rPr lang="es-ES" dirty="0" smtClean="0"/>
              <a:t> </a:t>
            </a:r>
          </a:p>
          <a:p>
            <a:pPr marL="457200" lvl="1" indent="0">
              <a:buNone/>
            </a:pPr>
            <a:r>
              <a:rPr lang="es-ES" b="1" dirty="0">
                <a:solidFill>
                  <a:srgbClr val="660066"/>
                </a:solidFill>
              </a:rPr>
              <a:t>	</a:t>
            </a:r>
            <a:r>
              <a:rPr lang="es-ES" b="1" dirty="0" smtClean="0">
                <a:solidFill>
                  <a:srgbClr val="660066"/>
                </a:solidFill>
              </a:rPr>
              <a:t>INDAUTOR</a:t>
            </a:r>
            <a:r>
              <a:rPr lang="es-ES" dirty="0" smtClean="0"/>
              <a:t> </a:t>
            </a:r>
          </a:p>
          <a:p>
            <a:pPr marL="457200" lvl="1" indent="0">
              <a:buNone/>
            </a:pPr>
            <a:r>
              <a:rPr lang="es-ES" b="1" dirty="0">
                <a:solidFill>
                  <a:srgbClr val="FF0000"/>
                </a:solidFill>
              </a:rPr>
              <a:t>	</a:t>
            </a:r>
            <a:r>
              <a:rPr lang="es-ES" b="1" dirty="0" smtClean="0">
                <a:solidFill>
                  <a:srgbClr val="FF0000"/>
                </a:solidFill>
              </a:rPr>
              <a:t>AUTORES </a:t>
            </a:r>
          </a:p>
          <a:p>
            <a:r>
              <a:rPr lang="es-ES" sz="2000" b="1" dirty="0" smtClean="0">
                <a:solidFill>
                  <a:srgbClr val="10253F"/>
                </a:solidFill>
              </a:rPr>
              <a:t>VARIEDADES VEGETALES </a:t>
            </a:r>
            <a:endParaRPr lang="es-ES" sz="2000" dirty="0" smtClean="0"/>
          </a:p>
          <a:p>
            <a:pPr marL="0" indent="0">
              <a:buNone/>
            </a:pPr>
            <a:r>
              <a:rPr lang="es-ES" sz="2000" b="1" dirty="0">
                <a:solidFill>
                  <a:srgbClr val="008000"/>
                </a:solidFill>
              </a:rPr>
              <a:t>	</a:t>
            </a:r>
            <a:r>
              <a:rPr lang="es-ES" sz="2000" b="1" dirty="0" smtClean="0">
                <a:solidFill>
                  <a:srgbClr val="008000"/>
                </a:solidFill>
              </a:rPr>
              <a:t>LEY FEDERAL DE VARIEDADES VEGETALES Y SU REGLAMENTO</a:t>
            </a:r>
          </a:p>
          <a:p>
            <a:pPr marL="0" indent="0">
              <a:buNone/>
            </a:pPr>
            <a:r>
              <a:rPr lang="es-ES" sz="2000" b="1" dirty="0">
                <a:solidFill>
                  <a:srgbClr val="008000"/>
                </a:solidFill>
              </a:rPr>
              <a:t>	</a:t>
            </a:r>
            <a:r>
              <a:rPr lang="es-ES" sz="2000" b="1" dirty="0" smtClean="0">
                <a:solidFill>
                  <a:srgbClr val="660066"/>
                </a:solidFill>
              </a:rPr>
              <a:t>SAGARPA-SNICS </a:t>
            </a:r>
          </a:p>
          <a:p>
            <a:pPr marL="0" indent="0">
              <a:buNone/>
            </a:pPr>
            <a:r>
              <a:rPr lang="es-ES" sz="2000" b="1" dirty="0">
                <a:solidFill>
                  <a:srgbClr val="660066"/>
                </a:solidFill>
              </a:rPr>
              <a:t>	</a:t>
            </a:r>
            <a:r>
              <a:rPr lang="es-ES" sz="2000" b="1" dirty="0" smtClean="0">
                <a:solidFill>
                  <a:srgbClr val="FF0000"/>
                </a:solidFill>
              </a:rPr>
              <a:t>OBTENTORES</a:t>
            </a:r>
            <a:r>
              <a:rPr lang="es-ES" dirty="0" smtClean="0"/>
              <a:t>.</a:t>
            </a:r>
            <a:endParaRPr lang="es-ES" dirty="0"/>
          </a:p>
        </p:txBody>
      </p:sp>
    </p:spTree>
    <p:extLst>
      <p:ext uri="{BB962C8B-B14F-4D97-AF65-F5344CB8AC3E}">
        <p14:creationId xmlns:p14="http://schemas.microsoft.com/office/powerpoint/2010/main" val="8229687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600200"/>
            <a:ext cx="8229600" cy="5257800"/>
          </a:xfrm>
        </p:spPr>
        <p:txBody>
          <a:bodyPr rtlCol="0">
            <a:normAutofit fontScale="70000" lnSpcReduction="20000"/>
          </a:bodyPr>
          <a:lstStyle/>
          <a:p>
            <a:pPr marL="0" indent="0" algn="just">
              <a:buNone/>
            </a:pPr>
            <a:r>
              <a:rPr lang="es-ES" sz="4000" dirty="0" smtClean="0">
                <a:cs typeface="Arial"/>
              </a:rPr>
              <a:t>La vigilancia </a:t>
            </a:r>
            <a:r>
              <a:rPr lang="es-ES" sz="4000" dirty="0" err="1">
                <a:cs typeface="Arial"/>
              </a:rPr>
              <a:t>tecnológica</a:t>
            </a:r>
            <a:r>
              <a:rPr lang="es-ES" sz="4000" dirty="0">
                <a:cs typeface="Arial"/>
              </a:rPr>
              <a:t> tiene como </a:t>
            </a:r>
            <a:r>
              <a:rPr lang="es-ES" sz="4000" dirty="0" err="1">
                <a:cs typeface="Arial"/>
              </a:rPr>
              <a:t>función</a:t>
            </a:r>
            <a:r>
              <a:rPr lang="es-ES" sz="4000" dirty="0">
                <a:cs typeface="Arial"/>
              </a:rPr>
              <a:t> generar </a:t>
            </a:r>
            <a:r>
              <a:rPr lang="es-ES" sz="4000" dirty="0" err="1">
                <a:cs typeface="Arial"/>
              </a:rPr>
              <a:t>información</a:t>
            </a:r>
            <a:r>
              <a:rPr lang="es-ES" sz="4000" dirty="0">
                <a:cs typeface="Arial"/>
              </a:rPr>
              <a:t> de utilidad para fomentar la </a:t>
            </a:r>
            <a:r>
              <a:rPr lang="es-ES" sz="4000" dirty="0" err="1">
                <a:cs typeface="Arial"/>
              </a:rPr>
              <a:t>integración</a:t>
            </a:r>
            <a:r>
              <a:rPr lang="es-ES" sz="4000" dirty="0">
                <a:cs typeface="Arial"/>
              </a:rPr>
              <a:t> de un plan de </a:t>
            </a:r>
            <a:r>
              <a:rPr lang="es-ES" sz="4000" dirty="0" err="1">
                <a:cs typeface="Arial"/>
              </a:rPr>
              <a:t>innovación</a:t>
            </a:r>
            <a:r>
              <a:rPr lang="es-ES" sz="4000" dirty="0">
                <a:cs typeface="Arial"/>
              </a:rPr>
              <a:t> sostenible que permita </a:t>
            </a:r>
            <a:r>
              <a:rPr lang="es-ES" sz="4000" dirty="0" smtClean="0">
                <a:cs typeface="Arial"/>
              </a:rPr>
              <a:t>a la institución cumplir </a:t>
            </a:r>
            <a:r>
              <a:rPr lang="es-ES" sz="4000" dirty="0">
                <a:cs typeface="Arial"/>
              </a:rPr>
              <a:t>con sus metas </a:t>
            </a:r>
            <a:r>
              <a:rPr lang="es-ES" sz="4000" dirty="0" err="1">
                <a:cs typeface="Arial"/>
              </a:rPr>
              <a:t>estratégicas</a:t>
            </a:r>
            <a:r>
              <a:rPr lang="es-ES" sz="4000" dirty="0">
                <a:cs typeface="Arial"/>
              </a:rPr>
              <a:t> de </a:t>
            </a:r>
            <a:r>
              <a:rPr lang="es-ES" sz="4000" dirty="0" err="1">
                <a:cs typeface="Arial"/>
              </a:rPr>
              <a:t>innovación</a:t>
            </a:r>
            <a:r>
              <a:rPr lang="es-ES" sz="4000" dirty="0">
                <a:cs typeface="Arial"/>
              </a:rPr>
              <a:t> basada </a:t>
            </a:r>
            <a:r>
              <a:rPr lang="es-ES" sz="4000" dirty="0" smtClean="0">
                <a:cs typeface="Arial"/>
              </a:rPr>
              <a:t>en el conocimiento.</a:t>
            </a:r>
          </a:p>
          <a:p>
            <a:pPr marL="0" indent="0" algn="just">
              <a:buNone/>
            </a:pPr>
            <a:endParaRPr lang="es-ES" sz="4000" dirty="0" smtClean="0">
              <a:cs typeface="Arial"/>
            </a:endParaRPr>
          </a:p>
          <a:p>
            <a:pPr marL="0" indent="0" algn="just">
              <a:buNone/>
            </a:pPr>
            <a:r>
              <a:rPr lang="es-ES" sz="4000" dirty="0" smtClean="0">
                <a:cs typeface="Arial"/>
              </a:rPr>
              <a:t>Dicha </a:t>
            </a:r>
            <a:r>
              <a:rPr lang="es-ES" sz="4000" dirty="0" err="1">
                <a:cs typeface="Arial"/>
              </a:rPr>
              <a:t>información</a:t>
            </a:r>
            <a:r>
              <a:rPr lang="es-ES" sz="4000" dirty="0">
                <a:cs typeface="Arial"/>
              </a:rPr>
              <a:t> implica la </a:t>
            </a:r>
            <a:r>
              <a:rPr lang="es-ES" sz="4000" dirty="0" err="1">
                <a:cs typeface="Arial"/>
              </a:rPr>
              <a:t>determinación</a:t>
            </a:r>
            <a:r>
              <a:rPr lang="es-ES" sz="4000" dirty="0">
                <a:cs typeface="Arial"/>
              </a:rPr>
              <a:t> del estado del arte, las tendencias en la </a:t>
            </a:r>
            <a:r>
              <a:rPr lang="es-ES" sz="4000" dirty="0" err="1">
                <a:cs typeface="Arial"/>
              </a:rPr>
              <a:t>invención</a:t>
            </a:r>
            <a:r>
              <a:rPr lang="es-ES" sz="4000" dirty="0">
                <a:cs typeface="Arial"/>
              </a:rPr>
              <a:t>, los actores relevantes en el ramo y la </a:t>
            </a:r>
            <a:r>
              <a:rPr lang="es-ES" sz="4000" dirty="0" err="1">
                <a:cs typeface="Arial"/>
              </a:rPr>
              <a:t>identificación</a:t>
            </a:r>
            <a:r>
              <a:rPr lang="es-ES" sz="4000" dirty="0">
                <a:cs typeface="Arial"/>
              </a:rPr>
              <a:t> de </a:t>
            </a:r>
            <a:r>
              <a:rPr lang="es-ES" sz="4000" dirty="0" err="1">
                <a:cs typeface="Arial"/>
              </a:rPr>
              <a:t>tecnologías</a:t>
            </a:r>
            <a:r>
              <a:rPr lang="es-ES" sz="4000" dirty="0">
                <a:cs typeface="Arial"/>
              </a:rPr>
              <a:t> nuevas y/o perfeccionadas para la </a:t>
            </a:r>
            <a:r>
              <a:rPr lang="es-ES" sz="4000" dirty="0" err="1">
                <a:cs typeface="Arial"/>
              </a:rPr>
              <a:t>obtención</a:t>
            </a:r>
            <a:r>
              <a:rPr lang="es-ES" sz="4000" dirty="0">
                <a:cs typeface="Arial"/>
              </a:rPr>
              <a:t> de nuevos productos</a:t>
            </a:r>
            <a:r>
              <a:rPr lang="es-ES" sz="4000" dirty="0">
                <a:latin typeface="Arial"/>
                <a:cs typeface="Arial"/>
              </a:rPr>
              <a:t>. </a:t>
            </a:r>
            <a:endParaRPr lang="es-ES" sz="4000" dirty="0" smtClean="0">
              <a:effectLst/>
              <a:latin typeface="Arial"/>
              <a:cs typeface="Arial"/>
            </a:endParaRPr>
          </a:p>
        </p:txBody>
      </p:sp>
      <p:sp>
        <p:nvSpPr>
          <p:cNvPr id="2" name="CuadroTexto 1"/>
          <p:cNvSpPr txBox="1"/>
          <p:nvPr/>
        </p:nvSpPr>
        <p:spPr>
          <a:xfrm>
            <a:off x="3059832" y="0"/>
            <a:ext cx="4064158" cy="523220"/>
          </a:xfrm>
          <a:prstGeom prst="rect">
            <a:avLst/>
          </a:prstGeom>
          <a:noFill/>
        </p:spPr>
        <p:txBody>
          <a:bodyPr wrap="none" rtlCol="0">
            <a:spAutoFit/>
          </a:bodyPr>
          <a:lstStyle/>
          <a:p>
            <a:r>
              <a:rPr lang="es-ES" sz="2800" dirty="0" smtClean="0"/>
              <a:t>Vigilancia Tecnológica</a:t>
            </a:r>
            <a:endParaRPr lang="es-ES" sz="2800" dirty="0"/>
          </a:p>
        </p:txBody>
      </p:sp>
    </p:spTree>
    <p:extLst>
      <p:ext uri="{BB962C8B-B14F-4D97-AF65-F5344CB8AC3E}">
        <p14:creationId xmlns:p14="http://schemas.microsoft.com/office/powerpoint/2010/main" val="38615249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Marcador de texto 2"/>
          <p:cNvSpPr>
            <a:spLocks noGrp="1"/>
          </p:cNvSpPr>
          <p:nvPr>
            <p:ph type="body" sz="quarter" idx="10"/>
          </p:nvPr>
        </p:nvSpPr>
        <p:spPr>
          <a:xfrm>
            <a:off x="250825" y="1844675"/>
            <a:ext cx="8642350" cy="4176713"/>
          </a:xfrm>
        </p:spPr>
        <p:txBody>
          <a:bodyPr/>
          <a:lstStyle/>
          <a:p>
            <a:pPr marL="0" indent="0" algn="just">
              <a:buNone/>
            </a:pPr>
            <a:r>
              <a:rPr lang="es-ES_tradnl" dirty="0" smtClean="0"/>
              <a:t>Las </a:t>
            </a:r>
            <a:r>
              <a:rPr lang="es-ES_tradnl" dirty="0"/>
              <a:t>empresas innovadoras han generado una estrategia de </a:t>
            </a:r>
            <a:r>
              <a:rPr lang="es-ES_tradnl" dirty="0" err="1"/>
              <a:t>innovación</a:t>
            </a:r>
            <a:r>
              <a:rPr lang="es-ES_tradnl" dirty="0"/>
              <a:t> sostenible, que les permite mapear ideas, redes de </a:t>
            </a:r>
            <a:r>
              <a:rPr lang="es-ES_tradnl" dirty="0" err="1"/>
              <a:t>colaboración</a:t>
            </a:r>
            <a:r>
              <a:rPr lang="es-ES_tradnl" dirty="0"/>
              <a:t>, necesidades y oportunidades de mercado, y su </a:t>
            </a:r>
            <a:r>
              <a:rPr lang="es-ES_tradnl" dirty="0" err="1"/>
              <a:t>transformación</a:t>
            </a:r>
            <a:r>
              <a:rPr lang="es-ES_tradnl" dirty="0"/>
              <a:t> en proyectos realizables y posteriormente en valor. </a:t>
            </a:r>
            <a:endParaRPr lang="es-ES_tradnl" dirty="0" smtClean="0"/>
          </a:p>
          <a:p>
            <a:pPr marL="0" indent="0" algn="just">
              <a:buNone/>
            </a:pPr>
            <a:endParaRPr lang="es-ES_tradnl" dirty="0"/>
          </a:p>
          <a:p>
            <a:endParaRPr lang="es-ES" dirty="0">
              <a:latin typeface="Calibri" charset="0"/>
            </a:endParaRPr>
          </a:p>
        </p:txBody>
      </p:sp>
    </p:spTree>
    <p:extLst>
      <p:ext uri="{BB962C8B-B14F-4D97-AF65-F5344CB8AC3E}">
        <p14:creationId xmlns:p14="http://schemas.microsoft.com/office/powerpoint/2010/main" val="76545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Marcador de texto 2"/>
          <p:cNvSpPr>
            <a:spLocks noGrp="1"/>
          </p:cNvSpPr>
          <p:nvPr>
            <p:ph type="body" sz="quarter" idx="10"/>
          </p:nvPr>
        </p:nvSpPr>
        <p:spPr>
          <a:xfrm>
            <a:off x="250825" y="1773238"/>
            <a:ext cx="8642350" cy="4176712"/>
          </a:xfrm>
        </p:spPr>
        <p:txBody>
          <a:bodyPr/>
          <a:lstStyle/>
          <a:p>
            <a:pPr marL="0" indent="0" algn="just">
              <a:buNone/>
            </a:pPr>
            <a:r>
              <a:rPr lang="es-ES" sz="2800" dirty="0"/>
              <a:t>Realizar proyectos con el fin de innovar, aunque no en todos, en muchos casos implica la </a:t>
            </a:r>
            <a:r>
              <a:rPr lang="es-ES" sz="2800" dirty="0" err="1"/>
              <a:t>generación</a:t>
            </a:r>
            <a:r>
              <a:rPr lang="es-ES" sz="2800" dirty="0"/>
              <a:t> de </a:t>
            </a:r>
            <a:r>
              <a:rPr lang="es-ES" sz="2800" dirty="0" err="1"/>
              <a:t>tecnologías</a:t>
            </a:r>
            <a:r>
              <a:rPr lang="es-ES" sz="2800" dirty="0"/>
              <a:t>, o bien, su </a:t>
            </a:r>
            <a:r>
              <a:rPr lang="es-ES" sz="2800" dirty="0" err="1"/>
              <a:t>adopción</a:t>
            </a:r>
            <a:r>
              <a:rPr lang="es-ES" sz="2800" dirty="0"/>
              <a:t> o compra y su </a:t>
            </a:r>
            <a:r>
              <a:rPr lang="es-ES" sz="2800" dirty="0" err="1"/>
              <a:t>adaptación</a:t>
            </a:r>
            <a:r>
              <a:rPr lang="es-ES" sz="2800" dirty="0"/>
              <a:t>. </a:t>
            </a:r>
            <a:endParaRPr lang="es-ES" sz="2800" dirty="0" smtClean="0"/>
          </a:p>
          <a:p>
            <a:pPr marL="0" indent="0" algn="just">
              <a:buNone/>
            </a:pPr>
            <a:endParaRPr lang="es-ES" sz="2800" dirty="0"/>
          </a:p>
          <a:p>
            <a:pPr marL="0" indent="0" algn="just">
              <a:buNone/>
            </a:pPr>
            <a:r>
              <a:rPr lang="es-ES" sz="2800" dirty="0" smtClean="0"/>
              <a:t>Gracias </a:t>
            </a:r>
            <a:r>
              <a:rPr lang="es-ES" sz="2800" dirty="0"/>
              <a:t>a ello se puede alcanzar la </a:t>
            </a:r>
            <a:r>
              <a:rPr lang="es-ES" sz="2800" dirty="0" err="1"/>
              <a:t>innovación</a:t>
            </a:r>
            <a:r>
              <a:rPr lang="es-ES" sz="2800" dirty="0"/>
              <a:t> </a:t>
            </a:r>
            <a:r>
              <a:rPr lang="es-ES" sz="2800" dirty="0" err="1"/>
              <a:t>tecnológica</a:t>
            </a:r>
            <a:r>
              <a:rPr lang="es-ES" sz="2800" dirty="0"/>
              <a:t>, la cual representa una de las </a:t>
            </a:r>
            <a:r>
              <a:rPr lang="es-ES" sz="2800" dirty="0" err="1"/>
              <a:t>más</a:t>
            </a:r>
            <a:r>
              <a:rPr lang="es-ES" sz="2800" dirty="0"/>
              <a:t> importantes fuentes de ventajas competitivas sostenibles para la competitividad y liderazgo de una </a:t>
            </a:r>
            <a:r>
              <a:rPr lang="es-ES" sz="2800" dirty="0" err="1" smtClean="0"/>
              <a:t>organización</a:t>
            </a:r>
            <a:r>
              <a:rPr lang="es-ES" sz="2800" dirty="0"/>
              <a:t>.</a:t>
            </a:r>
            <a:endParaRPr lang="es-ES" sz="2800" dirty="0">
              <a:effectLst/>
            </a:endParaRPr>
          </a:p>
        </p:txBody>
      </p:sp>
    </p:spTree>
    <p:extLst>
      <p:ext uri="{BB962C8B-B14F-4D97-AF65-F5344CB8AC3E}">
        <p14:creationId xmlns:p14="http://schemas.microsoft.com/office/powerpoint/2010/main" val="3559538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8476" y="260648"/>
            <a:ext cx="8640960" cy="792088"/>
          </a:xfrm>
        </p:spPr>
        <p:txBody>
          <a:bodyPr/>
          <a:lstStyle/>
          <a:p>
            <a:r>
              <a:rPr lang="es-ES" dirty="0" smtClean="0"/>
              <a:t>Vigilancia Tecnológica</a:t>
            </a:r>
            <a:endParaRPr lang="es-ES" dirty="0"/>
          </a:p>
        </p:txBody>
      </p:sp>
      <p:sp>
        <p:nvSpPr>
          <p:cNvPr id="3" name="Marcador de texto 2"/>
          <p:cNvSpPr>
            <a:spLocks noGrp="1"/>
          </p:cNvSpPr>
          <p:nvPr>
            <p:ph type="body" sz="quarter" idx="10"/>
          </p:nvPr>
        </p:nvSpPr>
        <p:spPr>
          <a:xfrm>
            <a:off x="0" y="1196752"/>
            <a:ext cx="8892480" cy="5539312"/>
          </a:xfrm>
        </p:spPr>
        <p:txBody>
          <a:bodyPr/>
          <a:lstStyle/>
          <a:p>
            <a:pPr marL="0" indent="0" algn="just">
              <a:buNone/>
            </a:pPr>
            <a:r>
              <a:rPr lang="es-ES" sz="2000" dirty="0"/>
              <a:t>El objetivo </a:t>
            </a:r>
            <a:r>
              <a:rPr lang="es-ES" sz="2000" dirty="0" smtClean="0"/>
              <a:t>de la vigilancia tecnológica es </a:t>
            </a:r>
            <a:r>
              <a:rPr lang="es-ES" sz="2000" dirty="0"/>
              <a:t>determinar el estado del arte y los actores involucrados en la </a:t>
            </a:r>
            <a:r>
              <a:rPr lang="es-ES" sz="2000" dirty="0" err="1"/>
              <a:t>generación</a:t>
            </a:r>
            <a:r>
              <a:rPr lang="es-ES" sz="2000" dirty="0"/>
              <a:t> de </a:t>
            </a:r>
            <a:r>
              <a:rPr lang="es-ES" sz="2000" dirty="0" err="1"/>
              <a:t>tecnologías</a:t>
            </a:r>
            <a:r>
              <a:rPr lang="es-ES" sz="2000" dirty="0"/>
              <a:t> para </a:t>
            </a:r>
            <a:r>
              <a:rPr lang="es-ES" sz="2000" dirty="0" smtClean="0"/>
              <a:t>el sector.</a:t>
            </a:r>
          </a:p>
          <a:p>
            <a:pPr marL="0" indent="0" algn="just">
              <a:buNone/>
            </a:pPr>
            <a:r>
              <a:rPr lang="es-ES" sz="2000" dirty="0" smtClean="0"/>
              <a:t>La vigilancia tecnológica implica realizar:</a:t>
            </a:r>
          </a:p>
          <a:p>
            <a:pPr marL="0" indent="0" algn="just">
              <a:buNone/>
            </a:pPr>
            <a:r>
              <a:rPr lang="es-ES" sz="2000" dirty="0" smtClean="0"/>
              <a:t> 	</a:t>
            </a:r>
            <a:r>
              <a:rPr lang="es-ES" sz="2000" dirty="0" smtClean="0">
                <a:solidFill>
                  <a:srgbClr val="FF0000"/>
                </a:solidFill>
              </a:rPr>
              <a:t>Una </a:t>
            </a:r>
            <a:r>
              <a:rPr lang="es-ES" sz="2000" dirty="0" err="1" smtClean="0">
                <a:solidFill>
                  <a:srgbClr val="FF0000"/>
                </a:solidFill>
              </a:rPr>
              <a:t>búsqueda</a:t>
            </a:r>
            <a:r>
              <a:rPr lang="es-ES" sz="2000" dirty="0">
                <a:solidFill>
                  <a:srgbClr val="FF0000"/>
                </a:solidFill>
              </a:rPr>
              <a:t> </a:t>
            </a:r>
            <a:r>
              <a:rPr lang="es-ES" sz="2000" dirty="0" smtClean="0">
                <a:solidFill>
                  <a:srgbClr val="FF0000"/>
                </a:solidFill>
              </a:rPr>
              <a:t> </a:t>
            </a:r>
            <a:r>
              <a:rPr lang="es-ES" sz="2000" dirty="0"/>
              <a:t>por palabras clave y con </a:t>
            </a:r>
            <a:endParaRPr lang="es-ES" sz="2000" dirty="0" smtClean="0"/>
          </a:p>
          <a:p>
            <a:pPr marL="0" indent="0" algn="just">
              <a:buNone/>
            </a:pPr>
            <a:r>
              <a:rPr lang="es-ES" sz="2000" dirty="0"/>
              <a:t>	</a:t>
            </a:r>
            <a:r>
              <a:rPr lang="es-ES" sz="2000" dirty="0" err="1">
                <a:solidFill>
                  <a:srgbClr val="FF0000"/>
                </a:solidFill>
              </a:rPr>
              <a:t>D</a:t>
            </a:r>
            <a:r>
              <a:rPr lang="es-ES" sz="2000" dirty="0" err="1" smtClean="0">
                <a:solidFill>
                  <a:srgbClr val="FF0000"/>
                </a:solidFill>
              </a:rPr>
              <a:t>efinición</a:t>
            </a:r>
            <a:r>
              <a:rPr lang="es-ES" sz="2000" dirty="0" smtClean="0">
                <a:solidFill>
                  <a:srgbClr val="FF0000"/>
                </a:solidFill>
              </a:rPr>
              <a:t> </a:t>
            </a:r>
            <a:r>
              <a:rPr lang="es-ES" sz="2000" dirty="0">
                <a:solidFill>
                  <a:srgbClr val="FF0000"/>
                </a:solidFill>
              </a:rPr>
              <a:t>de </a:t>
            </a:r>
            <a:r>
              <a:rPr lang="es-ES" sz="2000" dirty="0" err="1">
                <a:solidFill>
                  <a:srgbClr val="FF0000"/>
                </a:solidFill>
              </a:rPr>
              <a:t>límites</a:t>
            </a:r>
            <a:r>
              <a:rPr lang="es-ES" sz="2000" dirty="0">
                <a:solidFill>
                  <a:srgbClr val="FF0000"/>
                </a:solidFill>
              </a:rPr>
              <a:t> </a:t>
            </a:r>
            <a:r>
              <a:rPr lang="es-ES" sz="2000" dirty="0"/>
              <a:t>de tiempo de acuerdo </a:t>
            </a:r>
            <a:r>
              <a:rPr lang="es-ES" sz="2000" dirty="0" smtClean="0"/>
              <a:t>con el </a:t>
            </a:r>
            <a:r>
              <a:rPr lang="es-ES" sz="2000" dirty="0"/>
              <a:t>estado del arte</a:t>
            </a:r>
            <a:r>
              <a:rPr lang="es-ES" sz="2000" dirty="0" smtClean="0"/>
              <a:t>, en bases de datos especializadas, de las patentes relacionadas con </a:t>
            </a:r>
            <a:r>
              <a:rPr lang="es-ES" sz="2000" dirty="0" err="1" smtClean="0"/>
              <a:t>tecnologías</a:t>
            </a:r>
            <a:r>
              <a:rPr lang="es-ES" sz="2000" dirty="0" smtClean="0"/>
              <a:t> </a:t>
            </a:r>
          </a:p>
          <a:p>
            <a:pPr marL="0" indent="0" algn="just">
              <a:buNone/>
            </a:pPr>
            <a:r>
              <a:rPr lang="es-ES" sz="2000" dirty="0"/>
              <a:t>	</a:t>
            </a:r>
            <a:r>
              <a:rPr lang="es-ES" sz="2000" dirty="0" smtClean="0">
                <a:solidFill>
                  <a:srgbClr val="FF0000"/>
                </a:solidFill>
              </a:rPr>
              <a:t>Tamizado </a:t>
            </a:r>
            <a:r>
              <a:rPr lang="es-ES" sz="2000" dirty="0"/>
              <a:t>de las </a:t>
            </a:r>
            <a:r>
              <a:rPr lang="es-ES" sz="2000" dirty="0" err="1"/>
              <a:t>tecnologías</a:t>
            </a:r>
            <a:r>
              <a:rPr lang="es-ES" sz="2000" dirty="0"/>
              <a:t> obtenidas en la </a:t>
            </a:r>
            <a:r>
              <a:rPr lang="es-ES" sz="2000" dirty="0" err="1"/>
              <a:t>búsqueda</a:t>
            </a:r>
            <a:r>
              <a:rPr lang="es-ES" sz="2000" dirty="0"/>
              <a:t>, de acuerdo con </a:t>
            </a:r>
            <a:r>
              <a:rPr lang="es-ES" sz="2000" dirty="0" smtClean="0"/>
              <a:t>criterios </a:t>
            </a:r>
            <a:r>
              <a:rPr lang="es-ES" sz="2000" dirty="0"/>
              <a:t>definidos para la </a:t>
            </a:r>
            <a:r>
              <a:rPr lang="es-ES" sz="2000" dirty="0" err="1"/>
              <a:t>determinación</a:t>
            </a:r>
            <a:r>
              <a:rPr lang="es-ES" sz="2000" dirty="0"/>
              <a:t> de </a:t>
            </a:r>
            <a:r>
              <a:rPr lang="es-ES" sz="2000" dirty="0" err="1"/>
              <a:t>tecnologías</a:t>
            </a:r>
            <a:r>
              <a:rPr lang="es-ES" sz="2000" dirty="0"/>
              <a:t> prioritarias. </a:t>
            </a:r>
          </a:p>
          <a:p>
            <a:pPr marL="0" indent="0" algn="just">
              <a:buNone/>
            </a:pPr>
            <a:r>
              <a:rPr lang="es-ES" sz="2000" dirty="0" smtClean="0"/>
              <a:t>	</a:t>
            </a:r>
            <a:r>
              <a:rPr lang="es-ES" sz="2000" dirty="0" err="1" smtClean="0">
                <a:solidFill>
                  <a:srgbClr val="FF0000"/>
                </a:solidFill>
              </a:rPr>
              <a:t>Clasificación</a:t>
            </a:r>
            <a:r>
              <a:rPr lang="es-ES" sz="2000" dirty="0" smtClean="0">
                <a:solidFill>
                  <a:srgbClr val="FF0000"/>
                </a:solidFill>
              </a:rPr>
              <a:t> </a:t>
            </a:r>
            <a:r>
              <a:rPr lang="es-ES" sz="2000" dirty="0"/>
              <a:t>de las </a:t>
            </a:r>
            <a:r>
              <a:rPr lang="es-ES" sz="2000" dirty="0" err="1"/>
              <a:t>tecnologías</a:t>
            </a:r>
            <a:r>
              <a:rPr lang="es-ES" sz="2000" dirty="0"/>
              <a:t> para la </a:t>
            </a:r>
            <a:r>
              <a:rPr lang="es-ES" sz="2000" dirty="0" err="1"/>
              <a:t>proyección</a:t>
            </a:r>
            <a:r>
              <a:rPr lang="es-ES" sz="2000" dirty="0"/>
              <a:t> de </a:t>
            </a:r>
            <a:r>
              <a:rPr lang="es-ES" sz="2000" dirty="0" err="1"/>
              <a:t>tecnologías</a:t>
            </a:r>
            <a:r>
              <a:rPr lang="es-ES" sz="2000" dirty="0"/>
              <a:t> relevantes, </a:t>
            </a:r>
            <a:r>
              <a:rPr lang="es-ES" sz="2000" dirty="0" smtClean="0"/>
              <a:t>y </a:t>
            </a:r>
            <a:r>
              <a:rPr lang="es-ES" sz="2000" dirty="0"/>
              <a:t>la </a:t>
            </a:r>
            <a:r>
              <a:rPr lang="es-ES" sz="2000" dirty="0" err="1"/>
              <a:t>proyección</a:t>
            </a:r>
            <a:r>
              <a:rPr lang="es-ES" sz="2000" dirty="0"/>
              <a:t> del panorama de </a:t>
            </a:r>
            <a:r>
              <a:rPr lang="es-ES" sz="2000" dirty="0" err="1"/>
              <a:t>innovación</a:t>
            </a:r>
            <a:r>
              <a:rPr lang="es-ES" sz="2000" dirty="0"/>
              <a:t> de los </a:t>
            </a:r>
            <a:r>
              <a:rPr lang="es-ES" sz="2000" dirty="0" err="1"/>
              <a:t>próximos</a:t>
            </a:r>
            <a:r>
              <a:rPr lang="es-ES" sz="2000" dirty="0"/>
              <a:t> </a:t>
            </a:r>
            <a:r>
              <a:rPr lang="es-ES" sz="2000" dirty="0" smtClean="0"/>
              <a:t>años.</a:t>
            </a:r>
            <a:endParaRPr lang="es-ES" sz="2000" dirty="0"/>
          </a:p>
          <a:p>
            <a:pPr marL="0" indent="0" algn="just">
              <a:buNone/>
            </a:pPr>
            <a:r>
              <a:rPr lang="es-ES" sz="2000" dirty="0" smtClean="0"/>
              <a:t>	</a:t>
            </a:r>
            <a:r>
              <a:rPr lang="es-ES" sz="2000" dirty="0" err="1" smtClean="0"/>
              <a:t>Selección</a:t>
            </a:r>
            <a:r>
              <a:rPr lang="es-ES" sz="2000" dirty="0" smtClean="0"/>
              <a:t> </a:t>
            </a:r>
            <a:r>
              <a:rPr lang="es-ES" sz="2000" dirty="0"/>
              <a:t>de innovaciones y </a:t>
            </a:r>
            <a:r>
              <a:rPr lang="es-ES" sz="2000" dirty="0" err="1"/>
              <a:t>creación</a:t>
            </a:r>
            <a:r>
              <a:rPr lang="es-ES" sz="2000" dirty="0"/>
              <a:t> de material </a:t>
            </a:r>
            <a:r>
              <a:rPr lang="es-ES" sz="2000" dirty="0" err="1"/>
              <a:t>específico</a:t>
            </a:r>
            <a:r>
              <a:rPr lang="es-ES" sz="2000" dirty="0"/>
              <a:t> que pueda ser </a:t>
            </a:r>
            <a:r>
              <a:rPr lang="es-ES" sz="2000" dirty="0" smtClean="0"/>
              <a:t>	utilizado </a:t>
            </a:r>
            <a:r>
              <a:rPr lang="es-ES" sz="2000" dirty="0"/>
              <a:t>para la </a:t>
            </a:r>
            <a:r>
              <a:rPr lang="es-ES" sz="2000" dirty="0" err="1"/>
              <a:t>generación</a:t>
            </a:r>
            <a:r>
              <a:rPr lang="es-ES" sz="2000" dirty="0"/>
              <a:t> de un plan de </a:t>
            </a:r>
            <a:r>
              <a:rPr lang="es-ES" sz="2000" dirty="0" err="1"/>
              <a:t>innovación</a:t>
            </a:r>
            <a:r>
              <a:rPr lang="es-ES" sz="2000" dirty="0"/>
              <a:t> </a:t>
            </a:r>
            <a:r>
              <a:rPr lang="es-ES" sz="2000" dirty="0" smtClean="0"/>
              <a:t>sostenible</a:t>
            </a:r>
            <a:endParaRPr lang="es-ES" sz="2000" dirty="0"/>
          </a:p>
        </p:txBody>
      </p:sp>
    </p:spTree>
    <p:extLst>
      <p:ext uri="{BB962C8B-B14F-4D97-AF65-F5344CB8AC3E}">
        <p14:creationId xmlns:p14="http://schemas.microsoft.com/office/powerpoint/2010/main" val="15526779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116632"/>
            <a:ext cx="8640960" cy="792088"/>
          </a:xfrm>
        </p:spPr>
        <p:txBody>
          <a:bodyPr/>
          <a:lstStyle/>
          <a:p>
            <a:r>
              <a:rPr lang="es-ES" dirty="0" smtClean="0"/>
              <a:t>Fuentes para búsquedas</a:t>
            </a:r>
            <a:endParaRPr lang="es-ES" dirty="0"/>
          </a:p>
        </p:txBody>
      </p:sp>
      <p:sp>
        <p:nvSpPr>
          <p:cNvPr id="3" name="Marcador de texto 2"/>
          <p:cNvSpPr>
            <a:spLocks noGrp="1"/>
          </p:cNvSpPr>
          <p:nvPr>
            <p:ph type="body" sz="quarter" idx="10"/>
          </p:nvPr>
        </p:nvSpPr>
        <p:spPr>
          <a:xfrm>
            <a:off x="683568" y="1700808"/>
            <a:ext cx="8892480" cy="4630469"/>
          </a:xfrm>
        </p:spPr>
        <p:txBody>
          <a:bodyPr/>
          <a:lstStyle/>
          <a:p>
            <a:pPr marL="0" indent="0">
              <a:buNone/>
            </a:pPr>
            <a:r>
              <a:rPr lang="es-ES" sz="2400" dirty="0" smtClean="0"/>
              <a:t>• </a:t>
            </a:r>
            <a:r>
              <a:rPr lang="es-ES" sz="2800" dirty="0" err="1"/>
              <a:t>United</a:t>
            </a:r>
            <a:r>
              <a:rPr lang="es-ES" sz="2800" dirty="0"/>
              <a:t> </a:t>
            </a:r>
            <a:r>
              <a:rPr lang="es-ES" sz="2800" dirty="0" err="1"/>
              <a:t>States</a:t>
            </a:r>
            <a:r>
              <a:rPr lang="es-ES" sz="2800" dirty="0"/>
              <a:t> </a:t>
            </a:r>
            <a:r>
              <a:rPr lang="es-ES" sz="2800" dirty="0" err="1"/>
              <a:t>Patents</a:t>
            </a:r>
            <a:r>
              <a:rPr lang="es-ES" sz="2800" dirty="0"/>
              <a:t> — </a:t>
            </a:r>
            <a:r>
              <a:rPr lang="es-ES" sz="2800" dirty="0" err="1"/>
              <a:t>Applications</a:t>
            </a:r>
            <a:r>
              <a:rPr lang="es-ES" sz="2800" dirty="0"/>
              <a:t> (US) </a:t>
            </a:r>
            <a:endParaRPr lang="es-ES" sz="2800" dirty="0" smtClean="0"/>
          </a:p>
          <a:p>
            <a:pPr marL="0" indent="0">
              <a:buNone/>
            </a:pPr>
            <a:r>
              <a:rPr lang="es-ES" sz="2800" dirty="0" smtClean="0"/>
              <a:t>• </a:t>
            </a:r>
            <a:r>
              <a:rPr lang="es-ES" sz="2800" dirty="0" err="1"/>
              <a:t>United</a:t>
            </a:r>
            <a:r>
              <a:rPr lang="es-ES" sz="2800" dirty="0"/>
              <a:t> </a:t>
            </a:r>
            <a:r>
              <a:rPr lang="es-ES" sz="2800" dirty="0" err="1"/>
              <a:t>States</a:t>
            </a:r>
            <a:r>
              <a:rPr lang="es-ES" sz="2800" dirty="0"/>
              <a:t> </a:t>
            </a:r>
            <a:r>
              <a:rPr lang="es-ES" sz="2800" dirty="0" err="1"/>
              <a:t>Patents</a:t>
            </a:r>
            <a:r>
              <a:rPr lang="es-ES" sz="2800" dirty="0"/>
              <a:t> — </a:t>
            </a:r>
            <a:r>
              <a:rPr lang="es-ES" sz="2800" dirty="0" err="1"/>
              <a:t>Granted</a:t>
            </a:r>
            <a:r>
              <a:rPr lang="es-ES" sz="2800" dirty="0"/>
              <a:t> (US)</a:t>
            </a:r>
            <a:br>
              <a:rPr lang="es-ES" sz="2800" dirty="0"/>
            </a:br>
            <a:r>
              <a:rPr lang="es-ES" sz="2800" dirty="0"/>
              <a:t>• </a:t>
            </a:r>
            <a:r>
              <a:rPr lang="es-ES" sz="2800" dirty="0" err="1"/>
              <a:t>European</a:t>
            </a:r>
            <a:r>
              <a:rPr lang="es-ES" sz="2800" dirty="0"/>
              <a:t> </a:t>
            </a:r>
            <a:r>
              <a:rPr lang="es-ES" sz="2800" dirty="0" err="1"/>
              <a:t>Patents</a:t>
            </a:r>
            <a:r>
              <a:rPr lang="es-ES" sz="2800" dirty="0"/>
              <a:t> — </a:t>
            </a:r>
            <a:r>
              <a:rPr lang="es-ES" sz="2800" dirty="0" err="1"/>
              <a:t>Applications</a:t>
            </a:r>
            <a:r>
              <a:rPr lang="es-ES" sz="2800" dirty="0"/>
              <a:t> (EP-A)</a:t>
            </a:r>
            <a:br>
              <a:rPr lang="es-ES" sz="2800" dirty="0"/>
            </a:br>
            <a:r>
              <a:rPr lang="es-ES" sz="2800" dirty="0"/>
              <a:t>• </a:t>
            </a:r>
            <a:r>
              <a:rPr lang="es-ES" sz="2800" dirty="0" err="1"/>
              <a:t>European</a:t>
            </a:r>
            <a:r>
              <a:rPr lang="es-ES" sz="2800" dirty="0"/>
              <a:t> </a:t>
            </a:r>
            <a:r>
              <a:rPr lang="es-ES" sz="2800" dirty="0" err="1"/>
              <a:t>Patents</a:t>
            </a:r>
            <a:r>
              <a:rPr lang="es-ES" sz="2800" dirty="0"/>
              <a:t> — </a:t>
            </a:r>
            <a:r>
              <a:rPr lang="es-ES" sz="2800" dirty="0" err="1"/>
              <a:t>Granted</a:t>
            </a:r>
            <a:r>
              <a:rPr lang="es-ES" sz="2800" dirty="0"/>
              <a:t> (EP-B) </a:t>
            </a:r>
          </a:p>
          <a:p>
            <a:pPr marL="0" indent="0">
              <a:buNone/>
            </a:pPr>
            <a:r>
              <a:rPr lang="es-ES" sz="2800" dirty="0"/>
              <a:t>• German </a:t>
            </a:r>
            <a:r>
              <a:rPr lang="es-ES" sz="2800" dirty="0" err="1"/>
              <a:t>Patents</a:t>
            </a:r>
            <a:r>
              <a:rPr lang="es-ES" sz="2800" dirty="0"/>
              <a:t> — </a:t>
            </a:r>
            <a:r>
              <a:rPr lang="es-ES" sz="2800" dirty="0" err="1"/>
              <a:t>Applications</a:t>
            </a:r>
            <a:r>
              <a:rPr lang="es-ES" sz="2800" dirty="0"/>
              <a:t/>
            </a:r>
            <a:br>
              <a:rPr lang="es-ES" sz="2800" dirty="0"/>
            </a:br>
            <a:r>
              <a:rPr lang="es-ES" sz="2800" dirty="0"/>
              <a:t>• German </a:t>
            </a:r>
            <a:r>
              <a:rPr lang="es-ES" sz="2800" dirty="0" err="1"/>
              <a:t>Patents</a:t>
            </a:r>
            <a:r>
              <a:rPr lang="es-ES" sz="2800" dirty="0"/>
              <a:t> — </a:t>
            </a:r>
            <a:r>
              <a:rPr lang="es-ES" sz="2800" dirty="0" err="1"/>
              <a:t>Granted</a:t>
            </a:r>
            <a:r>
              <a:rPr lang="es-ES" sz="2800" dirty="0"/>
              <a:t/>
            </a:r>
            <a:br>
              <a:rPr lang="es-ES" sz="2800" dirty="0"/>
            </a:br>
            <a:r>
              <a:rPr lang="es-ES" sz="2800" dirty="0"/>
              <a:t>• INPADOC </a:t>
            </a:r>
            <a:r>
              <a:rPr lang="es-ES" sz="2800" dirty="0" err="1"/>
              <a:t>Family</a:t>
            </a:r>
            <a:r>
              <a:rPr lang="es-ES" sz="2800" dirty="0"/>
              <a:t> and Legal Status • </a:t>
            </a:r>
            <a:r>
              <a:rPr lang="es-ES" sz="2800" dirty="0" err="1"/>
              <a:t>Patent</a:t>
            </a:r>
            <a:r>
              <a:rPr lang="es-ES" sz="2800" dirty="0"/>
              <a:t> </a:t>
            </a:r>
            <a:r>
              <a:rPr lang="es-ES" sz="2800" dirty="0" err="1"/>
              <a:t>Abstracts</a:t>
            </a:r>
            <a:r>
              <a:rPr lang="es-ES" sz="2800" dirty="0"/>
              <a:t> of </a:t>
            </a:r>
            <a:r>
              <a:rPr lang="es-ES" sz="2800" dirty="0" err="1"/>
              <a:t>Japan</a:t>
            </a:r>
            <a:r>
              <a:rPr lang="es-ES" sz="2800" dirty="0"/>
              <a:t> (JP)</a:t>
            </a:r>
            <a:br>
              <a:rPr lang="es-ES" sz="2800" dirty="0"/>
            </a:br>
            <a:r>
              <a:rPr lang="es-ES" sz="2800" dirty="0"/>
              <a:t>• </a:t>
            </a:r>
            <a:r>
              <a:rPr lang="es-ES" sz="2800" dirty="0" err="1"/>
              <a:t>Switzerland</a:t>
            </a:r>
            <a:r>
              <a:rPr lang="es-ES" sz="2800" dirty="0"/>
              <a:t> (CH)</a:t>
            </a:r>
            <a:br>
              <a:rPr lang="es-ES" sz="2800" dirty="0"/>
            </a:br>
            <a:r>
              <a:rPr lang="es-ES" sz="2800" dirty="0"/>
              <a:t>• WIPO PCT </a:t>
            </a:r>
            <a:r>
              <a:rPr lang="es-ES" sz="2800" dirty="0" err="1"/>
              <a:t>Publications</a:t>
            </a:r>
            <a:r>
              <a:rPr lang="es-ES" sz="2800" dirty="0"/>
              <a:t> (WO</a:t>
            </a:r>
            <a:r>
              <a:rPr lang="es-ES" sz="2400" dirty="0"/>
              <a:t>) </a:t>
            </a:r>
          </a:p>
        </p:txBody>
      </p:sp>
    </p:spTree>
    <p:extLst>
      <p:ext uri="{BB962C8B-B14F-4D97-AF65-F5344CB8AC3E}">
        <p14:creationId xmlns:p14="http://schemas.microsoft.com/office/powerpoint/2010/main" val="34846461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052736"/>
            <a:ext cx="8229600" cy="1143000"/>
          </a:xfrm>
        </p:spPr>
        <p:txBody>
          <a:bodyPr>
            <a:normAutofit/>
          </a:bodyPr>
          <a:lstStyle/>
          <a:p>
            <a:r>
              <a:rPr lang="es-ES" sz="3200" dirty="0" smtClean="0"/>
              <a:t>Registros de propiedad intelectual</a:t>
            </a:r>
            <a:endParaRPr lang="es-ES" sz="3200" dirty="0"/>
          </a:p>
        </p:txBody>
      </p:sp>
      <p:graphicFrame>
        <p:nvGraphicFramePr>
          <p:cNvPr id="6" name="7 Tabla"/>
          <p:cNvGraphicFramePr>
            <a:graphicFrameLocks noGrp="1"/>
          </p:cNvGraphicFramePr>
          <p:nvPr>
            <p:extLst>
              <p:ext uri="{D42A27DB-BD31-4B8C-83A1-F6EECF244321}">
                <p14:modId xmlns:p14="http://schemas.microsoft.com/office/powerpoint/2010/main" val="2775097974"/>
              </p:ext>
            </p:extLst>
          </p:nvPr>
        </p:nvGraphicFramePr>
        <p:xfrm>
          <a:off x="457200" y="1556792"/>
          <a:ext cx="8229600" cy="4830058"/>
        </p:xfrm>
        <a:graphic>
          <a:graphicData uri="http://schemas.openxmlformats.org/drawingml/2006/table">
            <a:tbl>
              <a:tblPr firstRow="1" firstCol="1" lastRow="1" lastCol="1" bandRow="1" bandCol="1"/>
              <a:tblGrid>
                <a:gridCol w="4263528"/>
                <a:gridCol w="3966072"/>
              </a:tblGrid>
              <a:tr h="445307">
                <a:tc>
                  <a:txBody>
                    <a:bodyPr/>
                    <a:lstStyle/>
                    <a:p>
                      <a:pPr>
                        <a:spcAft>
                          <a:spcPts val="0"/>
                        </a:spcAft>
                      </a:pPr>
                      <a:r>
                        <a:rPr lang="es-MX" sz="2400" b="1" dirty="0">
                          <a:solidFill>
                            <a:schemeClr val="bg1"/>
                          </a:solidFill>
                          <a:effectLst/>
                          <a:latin typeface="Arial Narrow"/>
                          <a:ea typeface="Times New Roman"/>
                          <a:cs typeface="Tahoma"/>
                        </a:rPr>
                        <a:t>Figura Jurídica</a:t>
                      </a:r>
                      <a:endParaRPr lang="es-MX" sz="2400" dirty="0">
                        <a:solidFill>
                          <a:schemeClr val="bg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gn="ctr">
                        <a:spcAft>
                          <a:spcPts val="0"/>
                        </a:spcAft>
                      </a:pPr>
                      <a:r>
                        <a:rPr lang="es-MX" sz="2400" b="1" dirty="0">
                          <a:solidFill>
                            <a:schemeClr val="bg1"/>
                          </a:solidFill>
                          <a:effectLst/>
                          <a:latin typeface="Arial Narrow"/>
                          <a:ea typeface="Times New Roman"/>
                          <a:cs typeface="Tahoma"/>
                        </a:rPr>
                        <a:t>No.</a:t>
                      </a:r>
                      <a:endParaRPr lang="es-MX" sz="2400" dirty="0">
                        <a:solidFill>
                          <a:schemeClr val="bg1"/>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r>
              <a:tr h="376985">
                <a:tc>
                  <a:txBody>
                    <a:bodyPr/>
                    <a:lstStyle/>
                    <a:p>
                      <a:pPr>
                        <a:spcAft>
                          <a:spcPts val="0"/>
                        </a:spcAft>
                      </a:pPr>
                      <a:r>
                        <a:rPr lang="es-MX" sz="2400" dirty="0">
                          <a:effectLst/>
                          <a:latin typeface="Arial Narrow"/>
                          <a:ea typeface="Times New Roman"/>
                          <a:cs typeface="Tahoma"/>
                        </a:rPr>
                        <a:t>Obra Literaria</a:t>
                      </a:r>
                      <a:endParaRPr lang="es-MX"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2400" b="1" dirty="0" smtClean="0">
                          <a:effectLst/>
                          <a:latin typeface="Times New Roman"/>
                          <a:ea typeface="Times New Roman"/>
                        </a:rPr>
                        <a:t>20</a:t>
                      </a:r>
                      <a:endParaRPr lang="es-MX"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9412">
                <a:tc>
                  <a:txBody>
                    <a:bodyPr/>
                    <a:lstStyle/>
                    <a:p>
                      <a:pPr>
                        <a:spcAft>
                          <a:spcPts val="0"/>
                        </a:spcAft>
                      </a:pPr>
                      <a:r>
                        <a:rPr lang="es-MX" sz="2400">
                          <a:solidFill>
                            <a:srgbClr val="FFFFFF"/>
                          </a:solidFill>
                          <a:effectLst/>
                          <a:latin typeface="Arial Narrow"/>
                          <a:ea typeface="Times New Roman"/>
                          <a:cs typeface="Tahoma"/>
                        </a:rPr>
                        <a:t>Programas de Cómputo</a:t>
                      </a:r>
                      <a:endParaRPr lang="es-MX" sz="2400">
                        <a:solidFill>
                          <a:srgbClr val="FFFFFF"/>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a:spcAft>
                          <a:spcPts val="0"/>
                        </a:spcAft>
                      </a:pPr>
                      <a:r>
                        <a:rPr lang="es-MX" sz="2400" b="1" dirty="0">
                          <a:solidFill>
                            <a:srgbClr val="FFFFFF"/>
                          </a:solidFill>
                          <a:effectLst/>
                          <a:latin typeface="Arial Narrow"/>
                          <a:ea typeface="Times New Roman"/>
                          <a:cs typeface="Tahoma"/>
                        </a:rPr>
                        <a:t>47</a:t>
                      </a:r>
                      <a:endParaRPr lang="es-MX" sz="2400" dirty="0">
                        <a:solidFill>
                          <a:srgbClr val="FFFFFF"/>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r>
              <a:tr h="376985">
                <a:tc>
                  <a:txBody>
                    <a:bodyPr/>
                    <a:lstStyle/>
                    <a:p>
                      <a:pPr>
                        <a:spcAft>
                          <a:spcPts val="0"/>
                        </a:spcAft>
                      </a:pPr>
                      <a:r>
                        <a:rPr lang="es-MX" sz="2400" dirty="0">
                          <a:effectLst/>
                          <a:latin typeface="Arial Narrow"/>
                          <a:ea typeface="Times New Roman"/>
                          <a:cs typeface="Tahoma"/>
                        </a:rPr>
                        <a:t>Pictórica</a:t>
                      </a:r>
                      <a:endParaRPr lang="es-MX"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2400" b="1">
                          <a:effectLst/>
                          <a:latin typeface="Arial Narrow"/>
                          <a:ea typeface="Times New Roman"/>
                          <a:cs typeface="Tahoma"/>
                        </a:rPr>
                        <a:t>2</a:t>
                      </a:r>
                      <a:endParaRPr lang="es-MX"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985">
                <a:tc>
                  <a:txBody>
                    <a:bodyPr/>
                    <a:lstStyle/>
                    <a:p>
                      <a:pPr>
                        <a:spcAft>
                          <a:spcPts val="0"/>
                        </a:spcAft>
                      </a:pPr>
                      <a:r>
                        <a:rPr lang="es-MX" sz="2400">
                          <a:effectLst/>
                          <a:latin typeface="Arial Narrow"/>
                          <a:ea typeface="Times New Roman"/>
                          <a:cs typeface="Tahoma"/>
                        </a:rPr>
                        <a:t>Reservas</a:t>
                      </a:r>
                      <a:endParaRPr lang="es-MX"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2400" b="1" dirty="0" smtClean="0">
                          <a:effectLst/>
                          <a:latin typeface="Times New Roman"/>
                          <a:ea typeface="Times New Roman"/>
                        </a:rPr>
                        <a:t>10</a:t>
                      </a:r>
                      <a:endParaRPr lang="es-MX" sz="2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985">
                <a:tc>
                  <a:txBody>
                    <a:bodyPr/>
                    <a:lstStyle/>
                    <a:p>
                      <a:pPr>
                        <a:spcAft>
                          <a:spcPts val="0"/>
                        </a:spcAft>
                      </a:pPr>
                      <a:r>
                        <a:rPr lang="es-MX" sz="2400">
                          <a:solidFill>
                            <a:srgbClr val="FFFFFF"/>
                          </a:solidFill>
                          <a:effectLst/>
                          <a:latin typeface="Arial Narrow"/>
                          <a:ea typeface="Times New Roman"/>
                          <a:cs typeface="Tahoma"/>
                        </a:rPr>
                        <a:t>Patentes </a:t>
                      </a:r>
                      <a:endParaRPr lang="es-MX" sz="2400">
                        <a:solidFill>
                          <a:srgbClr val="FFFFFF"/>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a:spcAft>
                          <a:spcPts val="0"/>
                        </a:spcAft>
                      </a:pPr>
                      <a:r>
                        <a:rPr lang="es-MX" sz="2400" b="1" dirty="0">
                          <a:solidFill>
                            <a:srgbClr val="FFFFFF"/>
                          </a:solidFill>
                          <a:effectLst/>
                          <a:latin typeface="Arial Narrow"/>
                          <a:ea typeface="Times New Roman"/>
                          <a:cs typeface="Tahoma"/>
                        </a:rPr>
                        <a:t>7</a:t>
                      </a:r>
                      <a:endParaRPr lang="es-MX" sz="2400" dirty="0">
                        <a:solidFill>
                          <a:srgbClr val="FFFFFF"/>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r>
              <a:tr h="427621">
                <a:tc>
                  <a:txBody>
                    <a:bodyPr/>
                    <a:lstStyle/>
                    <a:p>
                      <a:pPr>
                        <a:spcAft>
                          <a:spcPts val="0"/>
                        </a:spcAft>
                      </a:pPr>
                      <a:r>
                        <a:rPr lang="es-MX" sz="2400">
                          <a:solidFill>
                            <a:srgbClr val="FFFFFF"/>
                          </a:solidFill>
                          <a:effectLst/>
                          <a:latin typeface="Arial Narrow"/>
                          <a:ea typeface="Times New Roman"/>
                          <a:cs typeface="Tahoma"/>
                        </a:rPr>
                        <a:t>Modelos de Utilidad</a:t>
                      </a:r>
                      <a:endParaRPr lang="es-MX" sz="2400">
                        <a:solidFill>
                          <a:srgbClr val="FFFFFF"/>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c>
                  <a:txBody>
                    <a:bodyPr/>
                    <a:lstStyle/>
                    <a:p>
                      <a:pPr algn="ctr">
                        <a:spcAft>
                          <a:spcPts val="0"/>
                        </a:spcAft>
                      </a:pPr>
                      <a:r>
                        <a:rPr lang="es-MX" sz="2400" b="1" dirty="0">
                          <a:solidFill>
                            <a:srgbClr val="FFFFFF"/>
                          </a:solidFill>
                          <a:effectLst/>
                          <a:latin typeface="Arial Narrow"/>
                          <a:ea typeface="Times New Roman"/>
                          <a:cs typeface="Tahoma"/>
                        </a:rPr>
                        <a:t>2</a:t>
                      </a:r>
                      <a:endParaRPr lang="es-MX" sz="2400" dirty="0">
                        <a:solidFill>
                          <a:srgbClr val="FFFFFF"/>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75000"/>
                      </a:schemeClr>
                    </a:solidFill>
                  </a:tcPr>
                </a:tc>
              </a:tr>
              <a:tr h="376985">
                <a:tc>
                  <a:txBody>
                    <a:bodyPr/>
                    <a:lstStyle/>
                    <a:p>
                      <a:pPr>
                        <a:spcAft>
                          <a:spcPts val="0"/>
                        </a:spcAft>
                      </a:pPr>
                      <a:r>
                        <a:rPr lang="es-MX" sz="2400">
                          <a:effectLst/>
                          <a:latin typeface="Arial Narrow"/>
                          <a:ea typeface="Times New Roman"/>
                          <a:cs typeface="Tahoma"/>
                        </a:rPr>
                        <a:t>Marcas</a:t>
                      </a:r>
                      <a:endParaRPr lang="es-MX"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2400" b="1" dirty="0" smtClean="0">
                          <a:effectLst/>
                          <a:latin typeface="Arial Narrow"/>
                          <a:ea typeface="Times New Roman"/>
                          <a:cs typeface="Tahoma"/>
                        </a:rPr>
                        <a:t>95</a:t>
                      </a:r>
                      <a:endParaRPr lang="es-MX"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985">
                <a:tc>
                  <a:txBody>
                    <a:bodyPr/>
                    <a:lstStyle/>
                    <a:p>
                      <a:pPr>
                        <a:spcAft>
                          <a:spcPts val="0"/>
                        </a:spcAft>
                      </a:pPr>
                      <a:r>
                        <a:rPr lang="es-MX" sz="2400">
                          <a:effectLst/>
                          <a:latin typeface="Arial Narrow"/>
                          <a:ea typeface="Times New Roman"/>
                          <a:cs typeface="Tahoma"/>
                        </a:rPr>
                        <a:t>Avisos Comerciales</a:t>
                      </a:r>
                      <a:endParaRPr lang="es-MX"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2400" b="1" dirty="0" smtClean="0">
                          <a:effectLst/>
                          <a:latin typeface="Arial Narrow"/>
                          <a:ea typeface="Times New Roman"/>
                          <a:cs typeface="Tahoma"/>
                        </a:rPr>
                        <a:t>56</a:t>
                      </a:r>
                      <a:endParaRPr lang="es-MX"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516">
                <a:tc>
                  <a:txBody>
                    <a:bodyPr/>
                    <a:lstStyle/>
                    <a:p>
                      <a:pPr>
                        <a:spcAft>
                          <a:spcPts val="0"/>
                        </a:spcAft>
                      </a:pPr>
                      <a:r>
                        <a:rPr lang="es-MX" sz="2400" dirty="0">
                          <a:effectLst/>
                          <a:latin typeface="Arial Narrow"/>
                          <a:ea typeface="Times New Roman"/>
                          <a:cs typeface="Tahoma"/>
                        </a:rPr>
                        <a:t>ISBN asignados</a:t>
                      </a:r>
                      <a:endParaRPr lang="es-MX"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2400" b="1" dirty="0" smtClean="0">
                          <a:effectLst/>
                          <a:latin typeface="Arial Narrow"/>
                          <a:ea typeface="Times New Roman"/>
                          <a:cs typeface="Tahoma"/>
                        </a:rPr>
                        <a:t>28</a:t>
                      </a:r>
                      <a:endParaRPr lang="es-MX"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307">
                <a:tc>
                  <a:txBody>
                    <a:bodyPr/>
                    <a:lstStyle/>
                    <a:p>
                      <a:pPr>
                        <a:spcAft>
                          <a:spcPts val="0"/>
                        </a:spcAft>
                      </a:pPr>
                      <a:r>
                        <a:rPr lang="es-MX" sz="2400">
                          <a:effectLst/>
                          <a:latin typeface="Arial Narrow"/>
                          <a:ea typeface="Times New Roman"/>
                          <a:cs typeface="Tahoma"/>
                        </a:rPr>
                        <a:t>ISSN asignados</a:t>
                      </a:r>
                      <a:endParaRPr lang="es-MX" sz="2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MX" sz="2400" b="1" dirty="0">
                          <a:effectLst/>
                          <a:latin typeface="Arial Narrow"/>
                          <a:ea typeface="Times New Roman"/>
                          <a:cs typeface="Tahoma"/>
                        </a:rPr>
                        <a:t>1</a:t>
                      </a:r>
                      <a:endParaRPr lang="es-MX" sz="2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985">
                <a:tc>
                  <a:txBody>
                    <a:bodyPr/>
                    <a:lstStyle/>
                    <a:p>
                      <a:pPr algn="l">
                        <a:spcAft>
                          <a:spcPts val="0"/>
                        </a:spcAft>
                      </a:pPr>
                      <a:r>
                        <a:rPr lang="es-MX" sz="2400" b="1" dirty="0">
                          <a:solidFill>
                            <a:srgbClr val="FFFFFF"/>
                          </a:solidFill>
                          <a:effectLst/>
                          <a:latin typeface="Arial Narrow"/>
                          <a:ea typeface="Times New Roman"/>
                          <a:cs typeface="Tahoma"/>
                        </a:rPr>
                        <a:t>TOTAL</a:t>
                      </a:r>
                      <a:endParaRPr lang="es-MX" sz="2400" dirty="0">
                        <a:solidFill>
                          <a:srgbClr val="FFFFFF"/>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75E"/>
                    </a:solidFill>
                  </a:tcPr>
                </a:tc>
                <a:tc>
                  <a:txBody>
                    <a:bodyPr/>
                    <a:lstStyle/>
                    <a:p>
                      <a:pPr algn="ctr">
                        <a:spcAft>
                          <a:spcPts val="0"/>
                        </a:spcAft>
                      </a:pPr>
                      <a:r>
                        <a:rPr lang="es-MX" sz="2400" b="1" dirty="0" smtClean="0">
                          <a:solidFill>
                            <a:srgbClr val="FFFFFF"/>
                          </a:solidFill>
                          <a:effectLst/>
                          <a:latin typeface="Arial Narrow"/>
                          <a:ea typeface="Times New Roman"/>
                          <a:cs typeface="Tahoma"/>
                        </a:rPr>
                        <a:t>268</a:t>
                      </a:r>
                      <a:endParaRPr lang="es-MX" sz="2400" dirty="0">
                        <a:solidFill>
                          <a:srgbClr val="FFFFFF"/>
                        </a:solidFill>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7375E"/>
                    </a:solidFill>
                  </a:tcPr>
                </a:tc>
              </a:tr>
            </a:tbl>
          </a:graphicData>
        </a:graphic>
      </p:graphicFrame>
      <p:sp>
        <p:nvSpPr>
          <p:cNvPr id="7" name="CuadroTexto 6"/>
          <p:cNvSpPr txBox="1"/>
          <p:nvPr/>
        </p:nvSpPr>
        <p:spPr>
          <a:xfrm>
            <a:off x="395536" y="6381328"/>
            <a:ext cx="3508179" cy="369332"/>
          </a:xfrm>
          <a:prstGeom prst="rect">
            <a:avLst/>
          </a:prstGeom>
          <a:noFill/>
        </p:spPr>
        <p:txBody>
          <a:bodyPr wrap="none" rtlCol="0">
            <a:spAutoFit/>
          </a:bodyPr>
          <a:lstStyle/>
          <a:p>
            <a:r>
              <a:rPr lang="es-ES" dirty="0" smtClean="0"/>
              <a:t>META DEL SEXENIO 200 REGISTROS</a:t>
            </a:r>
            <a:endParaRPr lang="es-ES" dirty="0"/>
          </a:p>
        </p:txBody>
      </p:sp>
    </p:spTree>
    <p:extLst>
      <p:ext uri="{BB962C8B-B14F-4D97-AF65-F5344CB8AC3E}">
        <p14:creationId xmlns:p14="http://schemas.microsoft.com/office/powerpoint/2010/main" val="1114152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26988"/>
            <a:ext cx="9144000" cy="1008063"/>
          </a:xfrm>
          <a:prstGeom prst="rect">
            <a:avLst/>
          </a:prstGeom>
          <a:solidFill>
            <a:schemeClr val="bg1"/>
          </a:solidFill>
          <a:ln w="9525">
            <a:noFill/>
            <a:miter lim="800000"/>
            <a:headEnd/>
            <a:tailEnd/>
          </a:ln>
        </p:spPr>
        <p:txBody>
          <a:bodyPr wrap="none" anchor="ctr"/>
          <a:lstStyle/>
          <a:p>
            <a:endParaRPr lang="es-MX"/>
          </a:p>
        </p:txBody>
      </p:sp>
      <p:sp>
        <p:nvSpPr>
          <p:cNvPr id="5123" name="Rectangle 4"/>
          <p:cNvSpPr>
            <a:spLocks noChangeArrowheads="1"/>
          </p:cNvSpPr>
          <p:nvPr/>
        </p:nvSpPr>
        <p:spPr bwMode="auto">
          <a:xfrm>
            <a:off x="0" y="981075"/>
            <a:ext cx="9144000" cy="360363"/>
          </a:xfrm>
          <a:prstGeom prst="rect">
            <a:avLst/>
          </a:prstGeom>
          <a:solidFill>
            <a:srgbClr val="3C3453"/>
          </a:solidFill>
          <a:ln w="9525">
            <a:noFill/>
            <a:miter lim="800000"/>
            <a:headEnd/>
            <a:tailEnd/>
          </a:ln>
        </p:spPr>
        <p:txBody>
          <a:bodyPr wrap="none" anchor="ctr"/>
          <a:lstStyle/>
          <a:p>
            <a:pPr algn="ctr"/>
            <a:endParaRPr lang="es-ES" b="1"/>
          </a:p>
        </p:txBody>
      </p:sp>
      <p:sp>
        <p:nvSpPr>
          <p:cNvPr id="5125" name="Text Box 7"/>
          <p:cNvSpPr txBox="1">
            <a:spLocks noChangeArrowheads="1"/>
          </p:cNvSpPr>
          <p:nvPr/>
        </p:nvSpPr>
        <p:spPr bwMode="auto">
          <a:xfrm>
            <a:off x="1357313" y="273050"/>
            <a:ext cx="6286500" cy="646113"/>
          </a:xfrm>
          <a:prstGeom prst="rect">
            <a:avLst/>
          </a:prstGeom>
          <a:noFill/>
          <a:ln w="9525">
            <a:noFill/>
            <a:miter lim="800000"/>
            <a:headEnd/>
            <a:tailEnd/>
          </a:ln>
        </p:spPr>
        <p:txBody>
          <a:bodyPr>
            <a:spAutoFit/>
          </a:bodyPr>
          <a:lstStyle/>
          <a:p>
            <a:pPr marL="342900" indent="-342900" algn="ctr"/>
            <a:r>
              <a:rPr lang="es-ES" b="1">
                <a:solidFill>
                  <a:schemeClr val="tx1"/>
                </a:solidFill>
              </a:rPr>
              <a:t>¿CUÁL ES EL PAPEL DE LA INNOVACIÓN EN LA COMPETITIVIDAD?</a:t>
            </a:r>
            <a:endParaRPr lang="es-MX" b="1">
              <a:solidFill>
                <a:schemeClr val="tx1"/>
              </a:solidFill>
            </a:endParaRPr>
          </a:p>
        </p:txBody>
      </p:sp>
      <p:pic>
        <p:nvPicPr>
          <p:cNvPr id="5127" name="Picture 7"/>
          <p:cNvPicPr>
            <a:picLocks noChangeAspect="1" noChangeArrowheads="1"/>
          </p:cNvPicPr>
          <p:nvPr/>
        </p:nvPicPr>
        <p:blipFill>
          <a:blip r:embed="rId2" cstate="print"/>
          <a:srcRect/>
          <a:stretch>
            <a:fillRect/>
          </a:stretch>
        </p:blipFill>
        <p:spPr bwMode="auto">
          <a:xfrm>
            <a:off x="0" y="1071563"/>
            <a:ext cx="9144000" cy="5786437"/>
          </a:xfrm>
          <a:prstGeom prst="rect">
            <a:avLst/>
          </a:prstGeom>
          <a:noFill/>
          <a:ln w="9525">
            <a:noFill/>
            <a:miter lim="800000"/>
            <a:headEnd/>
            <a:tailEnd/>
          </a:ln>
        </p:spPr>
      </p:pic>
    </p:spTree>
    <p:extLst>
      <p:ext uri="{BB962C8B-B14F-4D97-AF65-F5344CB8AC3E}">
        <p14:creationId xmlns:p14="http://schemas.microsoft.com/office/powerpoint/2010/main" val="21334582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052736"/>
            <a:ext cx="8229600" cy="1143000"/>
          </a:xfrm>
        </p:spPr>
        <p:txBody>
          <a:bodyPr>
            <a:normAutofit/>
          </a:bodyPr>
          <a:lstStyle/>
          <a:p>
            <a:r>
              <a:rPr lang="es-ES" sz="3100" dirty="0" smtClean="0"/>
              <a:t>Registros de propiedad intelectual en proceso</a:t>
            </a:r>
            <a:endParaRPr lang="es-ES" dirty="0"/>
          </a:p>
        </p:txBody>
      </p:sp>
      <p:graphicFrame>
        <p:nvGraphicFramePr>
          <p:cNvPr id="5" name="7 Tabla"/>
          <p:cNvGraphicFramePr>
            <a:graphicFrameLocks noGrp="1"/>
          </p:cNvGraphicFramePr>
          <p:nvPr>
            <p:extLst>
              <p:ext uri="{D42A27DB-BD31-4B8C-83A1-F6EECF244321}">
                <p14:modId xmlns:p14="http://schemas.microsoft.com/office/powerpoint/2010/main" val="450896858"/>
              </p:ext>
            </p:extLst>
          </p:nvPr>
        </p:nvGraphicFramePr>
        <p:xfrm>
          <a:off x="457200" y="2071915"/>
          <a:ext cx="8396514" cy="4525962"/>
        </p:xfrm>
        <a:graphic>
          <a:graphicData uri="http://schemas.openxmlformats.org/drawingml/2006/table">
            <a:tbl>
              <a:tblPr firstRow="1" firstCol="1" lastRow="1" lastCol="1" bandRow="1" bandCol="1">
                <a:tableStyleId>{3C2FFA5D-87B4-456A-9821-1D502468CF0F}</a:tableStyleId>
              </a:tblPr>
              <a:tblGrid>
                <a:gridCol w="4350002"/>
                <a:gridCol w="4046512"/>
              </a:tblGrid>
              <a:tr h="737810">
                <a:tc>
                  <a:txBody>
                    <a:bodyPr/>
                    <a:lstStyle/>
                    <a:p>
                      <a:pPr>
                        <a:spcAft>
                          <a:spcPts val="0"/>
                        </a:spcAft>
                      </a:pPr>
                      <a:r>
                        <a:rPr lang="es-MX" sz="2400" dirty="0">
                          <a:effectLst/>
                        </a:rPr>
                        <a:t>Figura Jurídica</a:t>
                      </a:r>
                      <a:endParaRPr lang="es-MX" sz="2400" dirty="0">
                        <a:effectLst/>
                        <a:latin typeface="Times New Roman"/>
                        <a:ea typeface="Times New Roman"/>
                      </a:endParaRPr>
                    </a:p>
                  </a:txBody>
                  <a:tcPr marL="68580" marR="68580" marT="0" marB="0"/>
                </a:tc>
                <a:tc>
                  <a:txBody>
                    <a:bodyPr/>
                    <a:lstStyle/>
                    <a:p>
                      <a:pPr algn="ctr">
                        <a:spcAft>
                          <a:spcPts val="0"/>
                        </a:spcAft>
                      </a:pPr>
                      <a:r>
                        <a:rPr lang="es-MX" sz="2400" dirty="0">
                          <a:effectLst/>
                        </a:rPr>
                        <a:t>No.</a:t>
                      </a:r>
                      <a:endParaRPr lang="es-MX" sz="2400" dirty="0">
                        <a:effectLst/>
                        <a:latin typeface="Times New Roman"/>
                        <a:ea typeface="Times New Roman"/>
                      </a:endParaRPr>
                    </a:p>
                  </a:txBody>
                  <a:tcPr marL="68580" marR="68580" marT="0" marB="0"/>
                </a:tc>
              </a:tr>
              <a:tr h="737810">
                <a:tc>
                  <a:txBody>
                    <a:bodyPr/>
                    <a:lstStyle/>
                    <a:p>
                      <a:pPr>
                        <a:spcAft>
                          <a:spcPts val="0"/>
                        </a:spcAft>
                      </a:pPr>
                      <a:r>
                        <a:rPr lang="es-MX" sz="2400" dirty="0">
                          <a:effectLst/>
                        </a:rPr>
                        <a:t>Patentes </a:t>
                      </a:r>
                      <a:endParaRPr lang="es-MX" sz="2400" dirty="0">
                        <a:effectLst/>
                        <a:latin typeface="Arial Narrow" pitchFamily="34" charset="0"/>
                        <a:ea typeface="Times New Roman"/>
                      </a:endParaRPr>
                    </a:p>
                  </a:txBody>
                  <a:tcPr marL="68580" marR="68580" marT="0" marB="0"/>
                </a:tc>
                <a:tc>
                  <a:txBody>
                    <a:bodyPr/>
                    <a:lstStyle/>
                    <a:p>
                      <a:pPr algn="ctr">
                        <a:spcAft>
                          <a:spcPts val="0"/>
                        </a:spcAft>
                      </a:pPr>
                      <a:r>
                        <a:rPr lang="es-MX" sz="2400" b="1" dirty="0" smtClean="0">
                          <a:effectLst/>
                          <a:latin typeface="+mn-lt"/>
                          <a:ea typeface="+mn-ea"/>
                        </a:rPr>
                        <a:t>21</a:t>
                      </a:r>
                      <a:endParaRPr lang="es-MX" sz="2400" b="1" dirty="0">
                        <a:effectLst/>
                        <a:latin typeface="Arial Narrow" pitchFamily="34" charset="0"/>
                        <a:ea typeface="Times New Roman"/>
                      </a:endParaRPr>
                    </a:p>
                  </a:txBody>
                  <a:tcPr marL="68580" marR="68580" marT="0" marB="0"/>
                </a:tc>
              </a:tr>
              <a:tr h="836912">
                <a:tc>
                  <a:txBody>
                    <a:bodyPr/>
                    <a:lstStyle/>
                    <a:p>
                      <a:pPr>
                        <a:spcAft>
                          <a:spcPts val="0"/>
                        </a:spcAft>
                      </a:pPr>
                      <a:r>
                        <a:rPr lang="es-MX" sz="2400" dirty="0">
                          <a:effectLst/>
                        </a:rPr>
                        <a:t>Modelos de Utilidad</a:t>
                      </a:r>
                      <a:endParaRPr lang="es-MX" sz="2400" dirty="0">
                        <a:effectLst/>
                        <a:latin typeface="Arial Narrow" pitchFamily="34" charset="0"/>
                        <a:ea typeface="Times New Roman"/>
                      </a:endParaRPr>
                    </a:p>
                  </a:txBody>
                  <a:tcPr marL="68580" marR="68580" marT="0" marB="0"/>
                </a:tc>
                <a:tc>
                  <a:txBody>
                    <a:bodyPr/>
                    <a:lstStyle/>
                    <a:p>
                      <a:pPr algn="ctr">
                        <a:spcAft>
                          <a:spcPts val="0"/>
                        </a:spcAft>
                      </a:pPr>
                      <a:r>
                        <a:rPr lang="es-MX" sz="2400" dirty="0" smtClean="0">
                          <a:effectLst/>
                        </a:rPr>
                        <a:t>5</a:t>
                      </a:r>
                      <a:endParaRPr lang="es-MX" sz="2400" b="1" dirty="0">
                        <a:effectLst/>
                        <a:latin typeface="Arial Narrow" pitchFamily="34" charset="0"/>
                        <a:ea typeface="Times New Roman"/>
                      </a:endParaRPr>
                    </a:p>
                  </a:txBody>
                  <a:tcPr marL="68580" marR="68580" marT="0" marB="0"/>
                </a:tc>
              </a:tr>
              <a:tr h="737810">
                <a:tc>
                  <a:txBody>
                    <a:bodyPr/>
                    <a:lstStyle/>
                    <a:p>
                      <a:pPr>
                        <a:spcAft>
                          <a:spcPts val="0"/>
                        </a:spcAft>
                      </a:pPr>
                      <a:r>
                        <a:rPr lang="es-MX" sz="2400">
                          <a:effectLst/>
                        </a:rPr>
                        <a:t>Marcas</a:t>
                      </a:r>
                      <a:endParaRPr lang="es-MX" sz="2400">
                        <a:effectLst/>
                        <a:latin typeface="Arial Narrow" pitchFamily="34" charset="0"/>
                        <a:ea typeface="Times New Roman"/>
                      </a:endParaRPr>
                    </a:p>
                  </a:txBody>
                  <a:tcPr marL="68580" marR="68580" marT="0" marB="0"/>
                </a:tc>
                <a:tc>
                  <a:txBody>
                    <a:bodyPr/>
                    <a:lstStyle/>
                    <a:p>
                      <a:pPr algn="ctr">
                        <a:spcAft>
                          <a:spcPts val="0"/>
                        </a:spcAft>
                      </a:pPr>
                      <a:r>
                        <a:rPr lang="es-MX" sz="2400" dirty="0" smtClean="0">
                          <a:effectLst/>
                        </a:rPr>
                        <a:t>15</a:t>
                      </a:r>
                      <a:endParaRPr lang="es-MX" sz="2400" b="1" dirty="0">
                        <a:effectLst/>
                        <a:latin typeface="Arial Narrow" pitchFamily="34" charset="0"/>
                        <a:ea typeface="Times New Roman"/>
                      </a:endParaRPr>
                    </a:p>
                  </a:txBody>
                  <a:tcPr marL="68580" marR="68580" marT="0" marB="0"/>
                </a:tc>
              </a:tr>
              <a:tr h="737810">
                <a:tc>
                  <a:txBody>
                    <a:bodyPr/>
                    <a:lstStyle/>
                    <a:p>
                      <a:pPr>
                        <a:spcAft>
                          <a:spcPts val="0"/>
                        </a:spcAft>
                      </a:pPr>
                      <a:r>
                        <a:rPr lang="es-MX" sz="2400">
                          <a:effectLst/>
                        </a:rPr>
                        <a:t>Avisos Comerciales</a:t>
                      </a:r>
                      <a:endParaRPr lang="es-MX" sz="2400">
                        <a:effectLst/>
                        <a:latin typeface="Arial Narrow" pitchFamily="34" charset="0"/>
                        <a:ea typeface="Times New Roman"/>
                      </a:endParaRPr>
                    </a:p>
                  </a:txBody>
                  <a:tcPr marL="68580" marR="68580" marT="0" marB="0"/>
                </a:tc>
                <a:tc>
                  <a:txBody>
                    <a:bodyPr/>
                    <a:lstStyle/>
                    <a:p>
                      <a:pPr algn="ctr">
                        <a:spcAft>
                          <a:spcPts val="0"/>
                        </a:spcAft>
                      </a:pPr>
                      <a:r>
                        <a:rPr lang="es-MX" sz="2400" dirty="0" smtClean="0">
                          <a:effectLst/>
                        </a:rPr>
                        <a:t>11</a:t>
                      </a:r>
                      <a:endParaRPr lang="es-MX" sz="2400" dirty="0">
                        <a:effectLst/>
                        <a:latin typeface="Arial Narrow" pitchFamily="34" charset="0"/>
                        <a:ea typeface="Times New Roman"/>
                      </a:endParaRPr>
                    </a:p>
                  </a:txBody>
                  <a:tcPr marL="68580" marR="68580" marT="0" marB="0"/>
                </a:tc>
              </a:tr>
              <a:tr h="737810">
                <a:tc>
                  <a:txBody>
                    <a:bodyPr/>
                    <a:lstStyle/>
                    <a:p>
                      <a:pPr algn="l">
                        <a:spcAft>
                          <a:spcPts val="0"/>
                        </a:spcAft>
                      </a:pPr>
                      <a:r>
                        <a:rPr lang="es-MX" sz="2400" dirty="0">
                          <a:solidFill>
                            <a:srgbClr val="000090"/>
                          </a:solidFill>
                          <a:effectLst/>
                        </a:rPr>
                        <a:t>TOTAL</a:t>
                      </a:r>
                      <a:endParaRPr lang="es-MX" sz="2400" dirty="0">
                        <a:solidFill>
                          <a:srgbClr val="000090"/>
                        </a:solidFill>
                        <a:effectLst/>
                        <a:latin typeface="Arial Narrow" pitchFamily="34" charset="0"/>
                        <a:ea typeface="Times New Roman"/>
                      </a:endParaRPr>
                    </a:p>
                  </a:txBody>
                  <a:tcPr marL="68580" marR="68580" marT="0" marB="0"/>
                </a:tc>
                <a:tc>
                  <a:txBody>
                    <a:bodyPr/>
                    <a:lstStyle/>
                    <a:p>
                      <a:pPr algn="ctr">
                        <a:spcAft>
                          <a:spcPts val="0"/>
                        </a:spcAft>
                      </a:pPr>
                      <a:r>
                        <a:rPr lang="es-MX" sz="2400" dirty="0" smtClean="0">
                          <a:solidFill>
                            <a:srgbClr val="000090"/>
                          </a:solidFill>
                          <a:effectLst/>
                        </a:rPr>
                        <a:t>42</a:t>
                      </a:r>
                      <a:endParaRPr lang="es-MX" sz="2400" b="1" dirty="0">
                        <a:solidFill>
                          <a:srgbClr val="000090"/>
                        </a:solidFill>
                        <a:effectLst/>
                        <a:latin typeface="Arial Narrow" pitchFamily="34" charset="0"/>
                        <a:ea typeface="Times New Roman"/>
                      </a:endParaRPr>
                    </a:p>
                  </a:txBody>
                  <a:tcPr marL="68580" marR="68580" marT="0" marB="0"/>
                </a:tc>
              </a:tr>
            </a:tbl>
          </a:graphicData>
        </a:graphic>
      </p:graphicFrame>
    </p:spTree>
    <p:extLst>
      <p:ext uri="{BB962C8B-B14F-4D97-AF65-F5344CB8AC3E}">
        <p14:creationId xmlns:p14="http://schemas.microsoft.com/office/powerpoint/2010/main" val="2984227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26988"/>
            <a:ext cx="9144000" cy="1008063"/>
          </a:xfrm>
          <a:prstGeom prst="rect">
            <a:avLst/>
          </a:prstGeom>
          <a:solidFill>
            <a:schemeClr val="bg1"/>
          </a:solidFill>
          <a:ln w="9525">
            <a:noFill/>
            <a:miter lim="800000"/>
            <a:headEnd/>
            <a:tailEnd/>
          </a:ln>
        </p:spPr>
        <p:txBody>
          <a:bodyPr wrap="none" anchor="ctr"/>
          <a:lstStyle/>
          <a:p>
            <a:endParaRPr lang="es-MX"/>
          </a:p>
        </p:txBody>
      </p:sp>
      <p:sp>
        <p:nvSpPr>
          <p:cNvPr id="5" name="Rectangle 4"/>
          <p:cNvSpPr>
            <a:spLocks noChangeArrowheads="1"/>
          </p:cNvSpPr>
          <p:nvPr/>
        </p:nvSpPr>
        <p:spPr bwMode="auto">
          <a:xfrm>
            <a:off x="0" y="981075"/>
            <a:ext cx="9144000" cy="360363"/>
          </a:xfrm>
          <a:prstGeom prst="rect">
            <a:avLst/>
          </a:prstGeom>
          <a:solidFill>
            <a:srgbClr val="3C3453"/>
          </a:solidFill>
          <a:ln w="9525">
            <a:noFill/>
            <a:miter lim="800000"/>
            <a:headEnd/>
            <a:tailEnd/>
          </a:ln>
        </p:spPr>
        <p:txBody>
          <a:bodyPr wrap="none" anchor="ctr"/>
          <a:lstStyle/>
          <a:p>
            <a:pPr algn="ctr"/>
            <a:endParaRPr lang="es-ES" b="1"/>
          </a:p>
        </p:txBody>
      </p:sp>
      <p:sp>
        <p:nvSpPr>
          <p:cNvPr id="8" name="Text Box 7"/>
          <p:cNvSpPr txBox="1">
            <a:spLocks noChangeArrowheads="1"/>
          </p:cNvSpPr>
          <p:nvPr/>
        </p:nvSpPr>
        <p:spPr bwMode="auto">
          <a:xfrm>
            <a:off x="1428750" y="188640"/>
            <a:ext cx="6286500" cy="646331"/>
          </a:xfrm>
          <a:prstGeom prst="rect">
            <a:avLst/>
          </a:prstGeom>
          <a:noFill/>
          <a:ln w="9525">
            <a:noFill/>
            <a:miter lim="800000"/>
            <a:headEnd/>
            <a:tailEnd/>
          </a:ln>
        </p:spPr>
        <p:txBody>
          <a:bodyPr>
            <a:spAutoFit/>
          </a:bodyPr>
          <a:lstStyle/>
          <a:p>
            <a:pPr marL="342900" indent="-342900" algn="ctr"/>
            <a:r>
              <a:rPr lang="es-ES" b="1" dirty="0" smtClean="0">
                <a:solidFill>
                  <a:schemeClr val="tx1"/>
                </a:solidFill>
              </a:rPr>
              <a:t>`PROCESO DE TRANSFERENCIA DESDE LA IDEA A LA COMERCIALLIZACIÓN </a:t>
            </a:r>
          </a:p>
        </p:txBody>
      </p:sp>
      <p:pic>
        <p:nvPicPr>
          <p:cNvPr id="9" name="4 Imagen" descr="Innovamedica - Modelo I+D+i.JPG"/>
          <p:cNvPicPr>
            <a:picLocks noChangeAspect="1"/>
          </p:cNvPicPr>
          <p:nvPr/>
        </p:nvPicPr>
        <p:blipFill>
          <a:blip r:embed="rId2" cstate="print"/>
          <a:srcRect/>
          <a:stretch>
            <a:fillRect/>
          </a:stretch>
        </p:blipFill>
        <p:spPr bwMode="auto">
          <a:xfrm>
            <a:off x="1357313" y="1124744"/>
            <a:ext cx="6286500" cy="5527675"/>
          </a:xfrm>
          <a:prstGeom prst="rect">
            <a:avLst/>
          </a:prstGeom>
          <a:noFill/>
          <a:ln w="9525">
            <a:noFill/>
            <a:miter lim="800000"/>
            <a:headEnd/>
            <a:tailEnd/>
          </a:ln>
        </p:spPr>
      </p:pic>
    </p:spTree>
    <p:extLst>
      <p:ext uri="{BB962C8B-B14F-4D97-AF65-F5344CB8AC3E}">
        <p14:creationId xmlns:p14="http://schemas.microsoft.com/office/powerpoint/2010/main" val="28593736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0" y="1469960"/>
            <a:ext cx="9144000" cy="5177307"/>
          </a:xfrm>
          <a:prstGeom prst="rect">
            <a:avLst/>
          </a:prstGeom>
          <a:noFill/>
          <a:ln w="9525">
            <a:noFill/>
            <a:miter lim="800000"/>
            <a:headEnd/>
            <a:tailEnd/>
          </a:ln>
        </p:spPr>
      </p:pic>
      <p:sp>
        <p:nvSpPr>
          <p:cNvPr id="5" name="Rectangle 3"/>
          <p:cNvSpPr>
            <a:spLocks noChangeArrowheads="1"/>
          </p:cNvSpPr>
          <p:nvPr/>
        </p:nvSpPr>
        <p:spPr bwMode="auto">
          <a:xfrm>
            <a:off x="0" y="-26988"/>
            <a:ext cx="9144000" cy="1008063"/>
          </a:xfrm>
          <a:prstGeom prst="rect">
            <a:avLst/>
          </a:prstGeom>
          <a:solidFill>
            <a:schemeClr val="bg1"/>
          </a:solidFill>
          <a:ln w="9525">
            <a:noFill/>
            <a:miter lim="800000"/>
            <a:headEnd/>
            <a:tailEnd/>
          </a:ln>
        </p:spPr>
        <p:txBody>
          <a:bodyPr wrap="none" anchor="ctr"/>
          <a:lstStyle/>
          <a:p>
            <a:endParaRPr lang="es-MX"/>
          </a:p>
        </p:txBody>
      </p:sp>
      <p:sp>
        <p:nvSpPr>
          <p:cNvPr id="6" name="Rectangle 4"/>
          <p:cNvSpPr>
            <a:spLocks noChangeArrowheads="1"/>
          </p:cNvSpPr>
          <p:nvPr/>
        </p:nvSpPr>
        <p:spPr bwMode="auto">
          <a:xfrm>
            <a:off x="0" y="981075"/>
            <a:ext cx="9144000" cy="360363"/>
          </a:xfrm>
          <a:prstGeom prst="rect">
            <a:avLst/>
          </a:prstGeom>
          <a:solidFill>
            <a:srgbClr val="3C3453"/>
          </a:solidFill>
          <a:ln w="9525">
            <a:noFill/>
            <a:miter lim="800000"/>
            <a:headEnd/>
            <a:tailEnd/>
          </a:ln>
        </p:spPr>
        <p:txBody>
          <a:bodyPr wrap="none" anchor="ctr"/>
          <a:lstStyle/>
          <a:p>
            <a:pPr algn="ctr"/>
            <a:endParaRPr lang="es-ES" b="1"/>
          </a:p>
        </p:txBody>
      </p:sp>
      <p:sp>
        <p:nvSpPr>
          <p:cNvPr id="8" name="Text Box 7"/>
          <p:cNvSpPr txBox="1">
            <a:spLocks noChangeArrowheads="1"/>
          </p:cNvSpPr>
          <p:nvPr/>
        </p:nvSpPr>
        <p:spPr bwMode="auto">
          <a:xfrm>
            <a:off x="1428750" y="285750"/>
            <a:ext cx="6286500" cy="369332"/>
          </a:xfrm>
          <a:prstGeom prst="rect">
            <a:avLst/>
          </a:prstGeom>
          <a:noFill/>
          <a:ln w="9525">
            <a:noFill/>
            <a:miter lim="800000"/>
            <a:headEnd/>
            <a:tailEnd/>
          </a:ln>
        </p:spPr>
        <p:txBody>
          <a:bodyPr>
            <a:spAutoFit/>
          </a:bodyPr>
          <a:lstStyle/>
          <a:p>
            <a:pPr marL="342900" indent="-342900" algn="ctr"/>
            <a:r>
              <a:rPr lang="es-ES" b="1" dirty="0" smtClean="0">
                <a:solidFill>
                  <a:schemeClr val="tx1"/>
                </a:solidFill>
              </a:rPr>
              <a:t>MUCHAS PATENTES UN PRODUCTO</a:t>
            </a:r>
            <a:endParaRPr lang="es-ES" b="1" dirty="0">
              <a:solidFill>
                <a:schemeClr val="tx1"/>
              </a:solidFill>
            </a:endParaRPr>
          </a:p>
        </p:txBody>
      </p:sp>
    </p:spTree>
    <p:extLst>
      <p:ext uri="{BB962C8B-B14F-4D97-AF65-F5344CB8AC3E}">
        <p14:creationId xmlns:p14="http://schemas.microsoft.com/office/powerpoint/2010/main" val="9902754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rtlCol="0">
            <a:normAutofit/>
          </a:bodyPr>
          <a:lstStyle/>
          <a:p>
            <a:pPr marL="0" indent="0" algn="ctr" eaLnBrk="1" fontAlgn="auto" hangingPunct="1">
              <a:spcAft>
                <a:spcPts val="0"/>
              </a:spcAft>
              <a:buFont typeface="Arial"/>
              <a:buNone/>
              <a:defRPr/>
            </a:pPr>
            <a:endParaRPr lang="es-ES" dirty="0" smtClean="0">
              <a:ea typeface="+mn-ea"/>
              <a:cs typeface="+mn-cs"/>
            </a:endParaRPr>
          </a:p>
          <a:p>
            <a:pPr marL="0" indent="0" algn="ctr" eaLnBrk="1" fontAlgn="auto" hangingPunct="1">
              <a:spcAft>
                <a:spcPts val="0"/>
              </a:spcAft>
              <a:buFont typeface="Arial"/>
              <a:buNone/>
              <a:defRPr/>
            </a:pPr>
            <a:endParaRPr lang="es-ES" dirty="0">
              <a:latin typeface="Apple Chancery"/>
              <a:ea typeface="+mn-ea"/>
              <a:cs typeface="Apple Chancery"/>
            </a:endParaRPr>
          </a:p>
          <a:p>
            <a:pPr marL="0" indent="0" algn="ctr" eaLnBrk="1" fontAlgn="auto" hangingPunct="1">
              <a:spcAft>
                <a:spcPts val="0"/>
              </a:spcAft>
              <a:buFont typeface="Arial"/>
              <a:buNone/>
              <a:defRPr/>
            </a:pPr>
            <a:r>
              <a:rPr lang="es-ES" sz="3200" b="1" dirty="0" smtClean="0">
                <a:solidFill>
                  <a:srgbClr val="000090"/>
                </a:solidFill>
                <a:latin typeface="Blackadder ITC" pitchFamily="82" charset="0"/>
                <a:cs typeface="Apple Chancery"/>
              </a:rPr>
              <a:t>Muchas gracias por su atención</a:t>
            </a:r>
          </a:p>
          <a:p>
            <a:pPr marL="0" indent="0" algn="ctr" eaLnBrk="1" fontAlgn="auto" hangingPunct="1">
              <a:spcAft>
                <a:spcPts val="0"/>
              </a:spcAft>
              <a:buNone/>
              <a:defRPr/>
            </a:pPr>
            <a:endParaRPr lang="es-ES" b="1" dirty="0">
              <a:solidFill>
                <a:srgbClr val="000090"/>
              </a:solidFill>
              <a:latin typeface="Apple Chancery"/>
              <a:ea typeface="+mn-ea"/>
              <a:cs typeface="Apple Chancery"/>
            </a:endParaRPr>
          </a:p>
        </p:txBody>
      </p:sp>
    </p:spTree>
    <p:extLst>
      <p:ext uri="{BB962C8B-B14F-4D97-AF65-F5344CB8AC3E}">
        <p14:creationId xmlns:p14="http://schemas.microsoft.com/office/powerpoint/2010/main" val="1351738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0" y="-26988"/>
            <a:ext cx="9144000" cy="1008063"/>
          </a:xfrm>
          <a:prstGeom prst="rect">
            <a:avLst/>
          </a:prstGeom>
          <a:solidFill>
            <a:schemeClr val="bg1"/>
          </a:solidFill>
          <a:ln w="9525">
            <a:noFill/>
            <a:miter lim="800000"/>
            <a:headEnd/>
            <a:tailEnd/>
          </a:ln>
        </p:spPr>
        <p:txBody>
          <a:bodyPr wrap="none" anchor="ctr"/>
          <a:lstStyle/>
          <a:p>
            <a:endParaRPr lang="es-MX"/>
          </a:p>
        </p:txBody>
      </p:sp>
      <p:sp>
        <p:nvSpPr>
          <p:cNvPr id="6147" name="Rectangle 4"/>
          <p:cNvSpPr>
            <a:spLocks noChangeArrowheads="1"/>
          </p:cNvSpPr>
          <p:nvPr/>
        </p:nvSpPr>
        <p:spPr bwMode="auto">
          <a:xfrm>
            <a:off x="0" y="981075"/>
            <a:ext cx="9144000" cy="360363"/>
          </a:xfrm>
          <a:prstGeom prst="rect">
            <a:avLst/>
          </a:prstGeom>
          <a:solidFill>
            <a:srgbClr val="3C3453"/>
          </a:solidFill>
          <a:ln w="9525">
            <a:noFill/>
            <a:miter lim="800000"/>
            <a:headEnd/>
            <a:tailEnd/>
          </a:ln>
        </p:spPr>
        <p:txBody>
          <a:bodyPr wrap="none" anchor="ctr"/>
          <a:lstStyle/>
          <a:p>
            <a:pPr algn="ctr"/>
            <a:endParaRPr lang="es-ES" b="1"/>
          </a:p>
        </p:txBody>
      </p:sp>
      <p:sp>
        <p:nvSpPr>
          <p:cNvPr id="6149" name="Text Box 7"/>
          <p:cNvSpPr txBox="1">
            <a:spLocks noChangeArrowheads="1"/>
          </p:cNvSpPr>
          <p:nvPr/>
        </p:nvSpPr>
        <p:spPr bwMode="auto">
          <a:xfrm>
            <a:off x="1357313" y="273050"/>
            <a:ext cx="6286500" cy="646113"/>
          </a:xfrm>
          <a:prstGeom prst="rect">
            <a:avLst/>
          </a:prstGeom>
          <a:noFill/>
          <a:ln w="9525">
            <a:noFill/>
            <a:miter lim="800000"/>
            <a:headEnd/>
            <a:tailEnd/>
          </a:ln>
        </p:spPr>
        <p:txBody>
          <a:bodyPr>
            <a:spAutoFit/>
          </a:bodyPr>
          <a:lstStyle/>
          <a:p>
            <a:pPr marL="342900" indent="-342900" algn="ctr"/>
            <a:r>
              <a:rPr lang="es-ES" b="1">
                <a:solidFill>
                  <a:schemeClr val="tx1"/>
                </a:solidFill>
              </a:rPr>
              <a:t>¿CUÁL ES EL PAPEL DE LA INNOVACIÓN EN LA COMPETITIVIDAD?</a:t>
            </a:r>
            <a:endParaRPr lang="es-MX" b="1">
              <a:solidFill>
                <a:schemeClr val="tx1"/>
              </a:solidFill>
            </a:endParaRPr>
          </a:p>
        </p:txBody>
      </p:sp>
      <p:pic>
        <p:nvPicPr>
          <p:cNvPr id="6151" name="Picture 2"/>
          <p:cNvPicPr>
            <a:picLocks noChangeAspect="1" noChangeArrowheads="1"/>
          </p:cNvPicPr>
          <p:nvPr/>
        </p:nvPicPr>
        <p:blipFill>
          <a:blip r:embed="rId2" cstate="print"/>
          <a:srcRect/>
          <a:stretch>
            <a:fillRect/>
          </a:stretch>
        </p:blipFill>
        <p:spPr bwMode="auto">
          <a:xfrm>
            <a:off x="35496" y="1268760"/>
            <a:ext cx="4284662" cy="5348288"/>
          </a:xfrm>
          <a:prstGeom prst="rect">
            <a:avLst/>
          </a:prstGeom>
          <a:noFill/>
          <a:ln w="9525">
            <a:noFill/>
            <a:miter lim="800000"/>
            <a:headEnd/>
            <a:tailEnd/>
          </a:ln>
        </p:spPr>
      </p:pic>
      <p:pic>
        <p:nvPicPr>
          <p:cNvPr id="6152" name="Picture 6"/>
          <p:cNvPicPr>
            <a:picLocks noChangeAspect="1" noChangeArrowheads="1"/>
          </p:cNvPicPr>
          <p:nvPr/>
        </p:nvPicPr>
        <p:blipFill>
          <a:blip r:embed="rId3" cstate="print"/>
          <a:srcRect/>
          <a:stretch>
            <a:fillRect/>
          </a:stretch>
        </p:blipFill>
        <p:spPr bwMode="auto">
          <a:xfrm>
            <a:off x="4429125" y="2997200"/>
            <a:ext cx="4567238" cy="1717675"/>
          </a:xfrm>
          <a:prstGeom prst="rect">
            <a:avLst/>
          </a:prstGeom>
          <a:noFill/>
          <a:ln w="9525">
            <a:noFill/>
            <a:miter lim="800000"/>
            <a:headEnd/>
            <a:tailEnd/>
          </a:ln>
        </p:spPr>
      </p:pic>
    </p:spTree>
    <p:extLst>
      <p:ext uri="{BB962C8B-B14F-4D97-AF65-F5344CB8AC3E}">
        <p14:creationId xmlns:p14="http://schemas.microsoft.com/office/powerpoint/2010/main" val="1865301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0" y="-26988"/>
            <a:ext cx="9144000" cy="1008063"/>
          </a:xfrm>
          <a:prstGeom prst="rect">
            <a:avLst/>
          </a:prstGeom>
          <a:solidFill>
            <a:schemeClr val="bg1"/>
          </a:solidFill>
          <a:ln w="9525">
            <a:noFill/>
            <a:miter lim="800000"/>
            <a:headEnd/>
            <a:tailEnd/>
          </a:ln>
        </p:spPr>
        <p:txBody>
          <a:bodyPr wrap="none" anchor="ctr"/>
          <a:lstStyle/>
          <a:p>
            <a:endParaRPr lang="es-MX"/>
          </a:p>
        </p:txBody>
      </p:sp>
      <p:sp>
        <p:nvSpPr>
          <p:cNvPr id="8195" name="Rectangle 4"/>
          <p:cNvSpPr>
            <a:spLocks noChangeArrowheads="1"/>
          </p:cNvSpPr>
          <p:nvPr/>
        </p:nvSpPr>
        <p:spPr bwMode="auto">
          <a:xfrm>
            <a:off x="0" y="981075"/>
            <a:ext cx="9144000" cy="360363"/>
          </a:xfrm>
          <a:prstGeom prst="rect">
            <a:avLst/>
          </a:prstGeom>
          <a:solidFill>
            <a:srgbClr val="3C3453"/>
          </a:solidFill>
          <a:ln w="9525">
            <a:noFill/>
            <a:miter lim="800000"/>
            <a:headEnd/>
            <a:tailEnd/>
          </a:ln>
        </p:spPr>
        <p:txBody>
          <a:bodyPr wrap="none" anchor="ctr"/>
          <a:lstStyle/>
          <a:p>
            <a:pPr algn="ctr"/>
            <a:endParaRPr lang="es-ES" b="1"/>
          </a:p>
        </p:txBody>
      </p:sp>
      <p:sp>
        <p:nvSpPr>
          <p:cNvPr id="8197" name="Text Box 7"/>
          <p:cNvSpPr txBox="1">
            <a:spLocks noChangeArrowheads="1"/>
          </p:cNvSpPr>
          <p:nvPr/>
        </p:nvSpPr>
        <p:spPr bwMode="auto">
          <a:xfrm>
            <a:off x="1643063" y="71438"/>
            <a:ext cx="6286500" cy="784225"/>
          </a:xfrm>
          <a:prstGeom prst="rect">
            <a:avLst/>
          </a:prstGeom>
          <a:noFill/>
          <a:ln w="9525">
            <a:noFill/>
            <a:miter lim="800000"/>
            <a:headEnd/>
            <a:tailEnd/>
          </a:ln>
        </p:spPr>
        <p:txBody>
          <a:bodyPr>
            <a:spAutoFit/>
          </a:bodyPr>
          <a:lstStyle/>
          <a:p>
            <a:pPr marL="342900" indent="-342900" algn="ctr"/>
            <a:r>
              <a:rPr lang="es-ES" b="1">
                <a:solidFill>
                  <a:schemeClr val="tx1"/>
                </a:solidFill>
              </a:rPr>
              <a:t>PROCESO DE EVOLUCIÓN </a:t>
            </a:r>
          </a:p>
          <a:p>
            <a:pPr marL="342900" indent="-342900" algn="ctr"/>
            <a:r>
              <a:rPr lang="es-ES" b="1">
                <a:solidFill>
                  <a:schemeClr val="tx1"/>
                </a:solidFill>
              </a:rPr>
              <a:t>EN LA COMPETITIVIDAD DE LAS EMPRESAS</a:t>
            </a:r>
            <a:endParaRPr lang="es-MX" b="1">
              <a:solidFill>
                <a:schemeClr val="tx1"/>
              </a:solidFill>
            </a:endParaRPr>
          </a:p>
        </p:txBody>
      </p:sp>
      <p:pic>
        <p:nvPicPr>
          <p:cNvPr id="8199" name="8 Imagen" descr="Proceso de evolucion en la competitividad de las empresas.JPG"/>
          <p:cNvPicPr>
            <a:picLocks noChangeAspect="1"/>
          </p:cNvPicPr>
          <p:nvPr/>
        </p:nvPicPr>
        <p:blipFill>
          <a:blip r:embed="rId2" cstate="print"/>
          <a:srcRect/>
          <a:stretch>
            <a:fillRect/>
          </a:stretch>
        </p:blipFill>
        <p:spPr bwMode="auto">
          <a:xfrm>
            <a:off x="71438" y="1857375"/>
            <a:ext cx="8975725" cy="3976688"/>
          </a:xfrm>
          <a:prstGeom prst="rect">
            <a:avLst/>
          </a:prstGeom>
          <a:noFill/>
          <a:ln w="9525">
            <a:noFill/>
            <a:miter lim="800000"/>
            <a:headEnd/>
            <a:tailEnd/>
          </a:ln>
        </p:spPr>
      </p:pic>
    </p:spTree>
    <p:extLst>
      <p:ext uri="{BB962C8B-B14F-4D97-AF65-F5344CB8AC3E}">
        <p14:creationId xmlns:p14="http://schemas.microsoft.com/office/powerpoint/2010/main" val="363553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0" y="-26988"/>
            <a:ext cx="9144000" cy="1008063"/>
          </a:xfrm>
          <a:prstGeom prst="rect">
            <a:avLst/>
          </a:prstGeom>
          <a:solidFill>
            <a:schemeClr val="bg1"/>
          </a:solidFill>
          <a:ln w="9525">
            <a:noFill/>
            <a:miter lim="800000"/>
            <a:headEnd/>
            <a:tailEnd/>
          </a:ln>
        </p:spPr>
        <p:txBody>
          <a:bodyPr wrap="none" anchor="ctr"/>
          <a:lstStyle/>
          <a:p>
            <a:endParaRPr lang="es-MX"/>
          </a:p>
        </p:txBody>
      </p:sp>
      <p:sp>
        <p:nvSpPr>
          <p:cNvPr id="12291" name="Rectangle 4"/>
          <p:cNvSpPr>
            <a:spLocks noChangeArrowheads="1"/>
          </p:cNvSpPr>
          <p:nvPr/>
        </p:nvSpPr>
        <p:spPr bwMode="auto">
          <a:xfrm>
            <a:off x="0" y="764704"/>
            <a:ext cx="9144000" cy="360363"/>
          </a:xfrm>
          <a:prstGeom prst="rect">
            <a:avLst/>
          </a:prstGeom>
          <a:solidFill>
            <a:srgbClr val="3C3453"/>
          </a:solidFill>
          <a:ln w="9525">
            <a:noFill/>
            <a:miter lim="800000"/>
            <a:headEnd/>
            <a:tailEnd/>
          </a:ln>
        </p:spPr>
        <p:txBody>
          <a:bodyPr wrap="none" anchor="ctr"/>
          <a:lstStyle/>
          <a:p>
            <a:pPr algn="ctr"/>
            <a:endParaRPr lang="es-ES" b="1"/>
          </a:p>
        </p:txBody>
      </p:sp>
      <p:sp>
        <p:nvSpPr>
          <p:cNvPr id="12293" name="Text Box 7"/>
          <p:cNvSpPr txBox="1">
            <a:spLocks noChangeArrowheads="1"/>
          </p:cNvSpPr>
          <p:nvPr/>
        </p:nvSpPr>
        <p:spPr bwMode="auto">
          <a:xfrm>
            <a:off x="1428750" y="285750"/>
            <a:ext cx="6286500" cy="369888"/>
          </a:xfrm>
          <a:prstGeom prst="rect">
            <a:avLst/>
          </a:prstGeom>
          <a:noFill/>
          <a:ln w="9525">
            <a:noFill/>
            <a:miter lim="800000"/>
            <a:headEnd/>
            <a:tailEnd/>
          </a:ln>
        </p:spPr>
        <p:txBody>
          <a:bodyPr>
            <a:spAutoFit/>
          </a:bodyPr>
          <a:lstStyle/>
          <a:p>
            <a:pPr marL="342900" indent="-342900" algn="ctr"/>
            <a:r>
              <a:rPr lang="es-ES" b="1" dirty="0" smtClean="0">
                <a:solidFill>
                  <a:schemeClr val="tx1"/>
                </a:solidFill>
              </a:rPr>
              <a:t>MODELOS DE INNOVACIÓN</a:t>
            </a:r>
            <a:endParaRPr lang="es-ES" b="1" dirty="0">
              <a:solidFill>
                <a:schemeClr val="tx1"/>
              </a:solidFill>
            </a:endParaRPr>
          </a:p>
        </p:txBody>
      </p:sp>
      <p:sp>
        <p:nvSpPr>
          <p:cNvPr id="10" name="Text Box 5"/>
          <p:cNvSpPr txBox="1">
            <a:spLocks noChangeArrowheads="1"/>
          </p:cNvSpPr>
          <p:nvPr/>
        </p:nvSpPr>
        <p:spPr bwMode="auto">
          <a:xfrm>
            <a:off x="107504" y="1772469"/>
            <a:ext cx="1512168" cy="83099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r>
              <a:rPr lang="es-ES" sz="1200" b="1" dirty="0"/>
              <a:t>VIGILANCIA</a:t>
            </a:r>
          </a:p>
          <a:p>
            <a:r>
              <a:rPr lang="es-ES" sz="1200" b="1" dirty="0"/>
              <a:t>TECNOLOGICA</a:t>
            </a:r>
          </a:p>
          <a:p>
            <a:r>
              <a:rPr lang="es-ES" sz="1200" b="1" dirty="0"/>
              <a:t>Avances en C y </a:t>
            </a:r>
            <a:r>
              <a:rPr lang="es-ES" sz="1200" b="1" dirty="0" smtClean="0"/>
              <a:t>T</a:t>
            </a:r>
          </a:p>
          <a:p>
            <a:r>
              <a:rPr lang="es-ES" sz="1200" b="1" dirty="0" smtClean="0"/>
              <a:t>Competidores</a:t>
            </a:r>
            <a:endParaRPr lang="es-ES" sz="1200" b="1" dirty="0"/>
          </a:p>
        </p:txBody>
      </p:sp>
      <p:sp>
        <p:nvSpPr>
          <p:cNvPr id="11" name="Text Box 6"/>
          <p:cNvSpPr txBox="1">
            <a:spLocks noChangeArrowheads="1"/>
          </p:cNvSpPr>
          <p:nvPr/>
        </p:nvSpPr>
        <p:spPr bwMode="auto">
          <a:xfrm>
            <a:off x="179388" y="4544542"/>
            <a:ext cx="1368276" cy="83099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r>
              <a:rPr lang="es-ES" sz="1200" b="1" dirty="0"/>
              <a:t>INTELIGENCIA</a:t>
            </a:r>
          </a:p>
          <a:p>
            <a:r>
              <a:rPr lang="es-ES" sz="1200" b="1" dirty="0"/>
              <a:t>DE  </a:t>
            </a:r>
            <a:r>
              <a:rPr lang="es-ES" sz="1200" b="1" dirty="0" smtClean="0"/>
              <a:t>MERCADOS</a:t>
            </a:r>
          </a:p>
          <a:p>
            <a:r>
              <a:rPr lang="es-ES" sz="1200" b="1" dirty="0" smtClean="0"/>
              <a:t>Mercado</a:t>
            </a:r>
            <a:endParaRPr lang="es-ES" sz="1200" b="1" dirty="0"/>
          </a:p>
        </p:txBody>
      </p:sp>
      <p:sp>
        <p:nvSpPr>
          <p:cNvPr id="12" name="Text Box 7"/>
          <p:cNvSpPr txBox="1">
            <a:spLocks noChangeArrowheads="1"/>
          </p:cNvSpPr>
          <p:nvPr/>
        </p:nvSpPr>
        <p:spPr bwMode="auto">
          <a:xfrm>
            <a:off x="179512" y="3392017"/>
            <a:ext cx="1343025" cy="55399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r>
              <a:rPr lang="es-ES" sz="1200" b="1" dirty="0"/>
              <a:t>PLANEACIÓN</a:t>
            </a:r>
          </a:p>
          <a:p>
            <a:r>
              <a:rPr lang="es-ES" sz="1200" b="1" dirty="0"/>
              <a:t>TECNOLÓGICA</a:t>
            </a:r>
          </a:p>
        </p:txBody>
      </p:sp>
      <p:sp>
        <p:nvSpPr>
          <p:cNvPr id="13" name="Text Box 8"/>
          <p:cNvSpPr txBox="1">
            <a:spLocks noChangeArrowheads="1"/>
          </p:cNvSpPr>
          <p:nvPr/>
        </p:nvSpPr>
        <p:spPr bwMode="auto">
          <a:xfrm>
            <a:off x="1907704" y="2708573"/>
            <a:ext cx="1264121" cy="166199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r>
              <a:rPr lang="es-ES" sz="1200" b="1" dirty="0"/>
              <a:t>CARTERA DE</a:t>
            </a:r>
          </a:p>
          <a:p>
            <a:r>
              <a:rPr lang="es-ES" sz="1200" b="1" dirty="0"/>
              <a:t>PROYECTOS</a:t>
            </a:r>
          </a:p>
          <a:p>
            <a:r>
              <a:rPr lang="es-ES" sz="1200" b="1" dirty="0"/>
              <a:t>-Evaluación de </a:t>
            </a:r>
          </a:p>
          <a:p>
            <a:r>
              <a:rPr lang="es-ES" sz="1200" b="1" dirty="0"/>
              <a:t>Factibilidad</a:t>
            </a:r>
          </a:p>
          <a:p>
            <a:pPr>
              <a:buFontTx/>
              <a:buChar char="-"/>
            </a:pPr>
            <a:r>
              <a:rPr lang="es-ES" sz="1200" b="1" dirty="0"/>
              <a:t>Evaluación de</a:t>
            </a:r>
          </a:p>
          <a:p>
            <a:r>
              <a:rPr lang="es-ES" sz="1200" b="1" dirty="0"/>
              <a:t> rentabilidad</a:t>
            </a:r>
          </a:p>
        </p:txBody>
      </p:sp>
      <p:sp>
        <p:nvSpPr>
          <p:cNvPr id="14" name="Text Box 9"/>
          <p:cNvSpPr txBox="1">
            <a:spLocks noChangeArrowheads="1"/>
          </p:cNvSpPr>
          <p:nvPr/>
        </p:nvSpPr>
        <p:spPr bwMode="auto">
          <a:xfrm>
            <a:off x="1835696" y="5372869"/>
            <a:ext cx="1439887" cy="101566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r>
              <a:rPr lang="es-ES" sz="1200" b="1" dirty="0"/>
              <a:t>PLANEACION</a:t>
            </a:r>
          </a:p>
          <a:p>
            <a:r>
              <a:rPr lang="es-ES" sz="1200" b="1" dirty="0"/>
              <a:t>ESTRATEGICA</a:t>
            </a:r>
          </a:p>
          <a:p>
            <a:r>
              <a:rPr lang="es-ES" sz="1200" b="1" dirty="0"/>
              <a:t>Misión, visión, estrategias</a:t>
            </a:r>
          </a:p>
        </p:txBody>
      </p:sp>
      <p:sp>
        <p:nvSpPr>
          <p:cNvPr id="15" name="Text Box 10"/>
          <p:cNvSpPr txBox="1">
            <a:spLocks noChangeArrowheads="1"/>
          </p:cNvSpPr>
          <p:nvPr/>
        </p:nvSpPr>
        <p:spPr bwMode="auto">
          <a:xfrm>
            <a:off x="3671056" y="3428653"/>
            <a:ext cx="1405000" cy="1384995"/>
          </a:xfrm>
          <a:prstGeom prst="rect">
            <a:avLst/>
          </a:prstGeom>
          <a:solidFill>
            <a:srgbClr val="92D050"/>
          </a:solidFill>
          <a:ln>
            <a:headEnd/>
            <a:tailEnd/>
          </a:ln>
        </p:spPr>
        <p:style>
          <a:lnRef idx="0">
            <a:schemeClr val="accent1"/>
          </a:lnRef>
          <a:fillRef idx="3">
            <a:schemeClr val="accent1"/>
          </a:fillRef>
          <a:effectRef idx="3">
            <a:schemeClr val="accent1"/>
          </a:effectRef>
          <a:fontRef idx="minor">
            <a:schemeClr val="lt1"/>
          </a:fontRef>
        </p:style>
        <p:txBody>
          <a:bodyPr wrap="none">
            <a:spAutoFit/>
          </a:bodyPr>
          <a:lstStyle/>
          <a:p>
            <a:r>
              <a:rPr lang="es-ES" sz="1200" b="1" dirty="0"/>
              <a:t>EJECUCION</a:t>
            </a:r>
          </a:p>
          <a:p>
            <a:r>
              <a:rPr lang="es-ES" sz="1200" b="1" dirty="0"/>
              <a:t>DE PROYECTOS</a:t>
            </a:r>
          </a:p>
          <a:p>
            <a:r>
              <a:rPr lang="es-ES" sz="1200" b="1" dirty="0"/>
              <a:t>-Planeación</a:t>
            </a:r>
          </a:p>
          <a:p>
            <a:r>
              <a:rPr lang="es-ES" sz="1200" b="1" dirty="0"/>
              <a:t>-Seguimiento</a:t>
            </a:r>
          </a:p>
          <a:p>
            <a:r>
              <a:rPr lang="es-ES" sz="1200" b="1" dirty="0"/>
              <a:t> y control</a:t>
            </a:r>
          </a:p>
        </p:txBody>
      </p:sp>
      <p:sp>
        <p:nvSpPr>
          <p:cNvPr id="16" name="Text Box 11"/>
          <p:cNvSpPr txBox="1">
            <a:spLocks noChangeArrowheads="1"/>
          </p:cNvSpPr>
          <p:nvPr/>
        </p:nvSpPr>
        <p:spPr bwMode="auto">
          <a:xfrm>
            <a:off x="4021138" y="1988493"/>
            <a:ext cx="1558974" cy="1107996"/>
          </a:xfrm>
          <a:prstGeom prst="rect">
            <a:avLst/>
          </a:prstGeom>
          <a:solidFill>
            <a:srgbClr val="92D050"/>
          </a:solidFill>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r>
              <a:rPr lang="es-ES" sz="1200" b="1" dirty="0"/>
              <a:t>PROVEEDORES</a:t>
            </a:r>
          </a:p>
          <a:p>
            <a:r>
              <a:rPr lang="es-ES" sz="1200" b="1" dirty="0"/>
              <a:t>-Escuelas</a:t>
            </a:r>
          </a:p>
          <a:p>
            <a:r>
              <a:rPr lang="es-ES" sz="1200" b="1" dirty="0"/>
              <a:t>-Empresas</a:t>
            </a:r>
          </a:p>
          <a:p>
            <a:r>
              <a:rPr lang="es-ES" sz="1200" b="1" dirty="0"/>
              <a:t>-Alianzas</a:t>
            </a:r>
          </a:p>
        </p:txBody>
      </p:sp>
      <p:sp>
        <p:nvSpPr>
          <p:cNvPr id="17" name="Text Box 12"/>
          <p:cNvSpPr txBox="1">
            <a:spLocks noChangeArrowheads="1"/>
          </p:cNvSpPr>
          <p:nvPr/>
        </p:nvSpPr>
        <p:spPr bwMode="auto">
          <a:xfrm>
            <a:off x="3635896" y="5193829"/>
            <a:ext cx="2376264" cy="1384995"/>
          </a:xfrm>
          <a:prstGeom prst="rect">
            <a:avLst/>
          </a:prstGeom>
          <a:solidFill>
            <a:srgbClr val="92D050"/>
          </a:solidFill>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r>
              <a:rPr lang="es-ES" sz="1200" b="1" dirty="0"/>
              <a:t>CENTRO </a:t>
            </a:r>
            <a:r>
              <a:rPr lang="es-ES" sz="1200" b="1" dirty="0" smtClean="0"/>
              <a:t>DE INVESTIGACION</a:t>
            </a:r>
            <a:endParaRPr lang="es-ES" sz="1200" b="1" dirty="0"/>
          </a:p>
          <a:p>
            <a:r>
              <a:rPr lang="es-ES" sz="1200" b="1" dirty="0"/>
              <a:t>Y DESARROLLO</a:t>
            </a:r>
          </a:p>
          <a:p>
            <a:r>
              <a:rPr lang="es-ES" sz="1200" b="1" dirty="0"/>
              <a:t>-Administración de RH</a:t>
            </a:r>
          </a:p>
          <a:p>
            <a:r>
              <a:rPr lang="es-ES" sz="1200" b="1" dirty="0"/>
              <a:t>-Organización</a:t>
            </a:r>
          </a:p>
          <a:p>
            <a:r>
              <a:rPr lang="es-ES" sz="1200" b="1" dirty="0"/>
              <a:t>-Sistema de Calidad</a:t>
            </a:r>
          </a:p>
        </p:txBody>
      </p:sp>
      <p:sp>
        <p:nvSpPr>
          <p:cNvPr id="18" name="Text Box 13"/>
          <p:cNvSpPr txBox="1">
            <a:spLocks noChangeArrowheads="1"/>
          </p:cNvSpPr>
          <p:nvPr/>
        </p:nvSpPr>
        <p:spPr bwMode="auto">
          <a:xfrm>
            <a:off x="6372275" y="2251189"/>
            <a:ext cx="2187575" cy="830997"/>
          </a:xfrm>
          <a:prstGeom prst="rect">
            <a:avLst/>
          </a:prstGeom>
          <a:solidFill>
            <a:srgbClr val="FFC000"/>
          </a:solidFill>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r>
              <a:rPr lang="es-ES" sz="1200" b="1"/>
              <a:t>SISTEMA DE PROTECCION</a:t>
            </a:r>
          </a:p>
          <a:p>
            <a:r>
              <a:rPr lang="es-ES" sz="1200" b="1"/>
              <a:t>DE LA PROPIEDAD</a:t>
            </a:r>
          </a:p>
          <a:p>
            <a:r>
              <a:rPr lang="es-ES" sz="1200" b="1"/>
              <a:t> INTELECTUAL</a:t>
            </a:r>
          </a:p>
        </p:txBody>
      </p:sp>
      <p:sp>
        <p:nvSpPr>
          <p:cNvPr id="19" name="Text Box 14"/>
          <p:cNvSpPr txBox="1">
            <a:spLocks noChangeArrowheads="1"/>
          </p:cNvSpPr>
          <p:nvPr/>
        </p:nvSpPr>
        <p:spPr bwMode="auto">
          <a:xfrm>
            <a:off x="5580112" y="3742794"/>
            <a:ext cx="1499128" cy="1107996"/>
          </a:xfrm>
          <a:prstGeom prst="rect">
            <a:avLst/>
          </a:prstGeom>
          <a:solidFill>
            <a:srgbClr val="FFC000"/>
          </a:solidFill>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r>
              <a:rPr lang="es-ES" sz="1200" b="1" dirty="0"/>
              <a:t>TRANSFERENCIA</a:t>
            </a:r>
          </a:p>
          <a:p>
            <a:r>
              <a:rPr lang="es-ES" sz="1200" b="1" dirty="0"/>
              <a:t>-Uso</a:t>
            </a:r>
          </a:p>
          <a:p>
            <a:r>
              <a:rPr lang="es-ES" sz="1200" b="1" dirty="0"/>
              <a:t>-Venta</a:t>
            </a:r>
          </a:p>
          <a:p>
            <a:r>
              <a:rPr lang="es-ES" sz="1200" b="1" dirty="0"/>
              <a:t>-Spin off</a:t>
            </a:r>
          </a:p>
        </p:txBody>
      </p:sp>
      <p:sp>
        <p:nvSpPr>
          <p:cNvPr id="20" name="Text Box 15"/>
          <p:cNvSpPr txBox="1">
            <a:spLocks noChangeArrowheads="1"/>
          </p:cNvSpPr>
          <p:nvPr/>
        </p:nvSpPr>
        <p:spPr bwMode="auto">
          <a:xfrm>
            <a:off x="7380337" y="3742794"/>
            <a:ext cx="1749197" cy="1107996"/>
          </a:xfrm>
          <a:prstGeom prst="rect">
            <a:avLst/>
          </a:prstGeom>
          <a:solidFill>
            <a:srgbClr val="FFC000"/>
          </a:solidFill>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r>
              <a:rPr lang="es-ES" sz="1200" b="1"/>
              <a:t>COMERCIALIZACION</a:t>
            </a:r>
          </a:p>
          <a:p>
            <a:r>
              <a:rPr lang="es-ES" sz="1200" b="1"/>
              <a:t>-Rentabilidad</a:t>
            </a:r>
          </a:p>
          <a:p>
            <a:r>
              <a:rPr lang="es-ES" sz="1200" b="1"/>
              <a:t>-Indicadores</a:t>
            </a:r>
          </a:p>
          <a:p>
            <a:r>
              <a:rPr lang="es-ES" sz="1200" b="1"/>
              <a:t>-Impacto social</a:t>
            </a:r>
          </a:p>
        </p:txBody>
      </p:sp>
      <p:sp>
        <p:nvSpPr>
          <p:cNvPr id="21" name="Text Box 16"/>
          <p:cNvSpPr txBox="1">
            <a:spLocks noChangeArrowheads="1"/>
          </p:cNvSpPr>
          <p:nvPr/>
        </p:nvSpPr>
        <p:spPr bwMode="auto">
          <a:xfrm>
            <a:off x="6445300" y="5250919"/>
            <a:ext cx="1745286" cy="553998"/>
          </a:xfrm>
          <a:prstGeom prst="rect">
            <a:avLst/>
          </a:prstGeom>
          <a:solidFill>
            <a:srgbClr val="FFC000"/>
          </a:solidFill>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r>
              <a:rPr lang="es-ES" sz="1200" b="1"/>
              <a:t>ADMINISTRACION</a:t>
            </a:r>
          </a:p>
          <a:p>
            <a:r>
              <a:rPr lang="es-ES" sz="1200" b="1"/>
              <a:t>DEL CONOCIMIENTO</a:t>
            </a:r>
          </a:p>
        </p:txBody>
      </p:sp>
      <p:sp>
        <p:nvSpPr>
          <p:cNvPr id="22" name="Text Box 17"/>
          <p:cNvSpPr txBox="1">
            <a:spLocks noChangeArrowheads="1"/>
          </p:cNvSpPr>
          <p:nvPr/>
        </p:nvSpPr>
        <p:spPr bwMode="auto">
          <a:xfrm>
            <a:off x="1476375" y="1340967"/>
            <a:ext cx="1079500" cy="27463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algn="dist"/>
            <a:r>
              <a:rPr lang="es-ES" sz="1200" b="1" dirty="0"/>
              <a:t>SELECCION</a:t>
            </a:r>
          </a:p>
        </p:txBody>
      </p:sp>
      <p:sp>
        <p:nvSpPr>
          <p:cNvPr id="23" name="Text Box 18"/>
          <p:cNvSpPr txBox="1">
            <a:spLocks noChangeArrowheads="1"/>
          </p:cNvSpPr>
          <p:nvPr/>
        </p:nvSpPr>
        <p:spPr bwMode="auto">
          <a:xfrm>
            <a:off x="3995738" y="1340967"/>
            <a:ext cx="1079500" cy="274637"/>
          </a:xfrm>
          <a:prstGeom prst="rect">
            <a:avLst/>
          </a:prstGeom>
          <a:solidFill>
            <a:srgbClr val="92D050"/>
          </a:solidFill>
          <a:ln>
            <a:headEnd/>
            <a:tailEnd/>
          </a:ln>
        </p:spPr>
        <p:style>
          <a:lnRef idx="0">
            <a:schemeClr val="accent1"/>
          </a:lnRef>
          <a:fillRef idx="3">
            <a:schemeClr val="accent1"/>
          </a:fillRef>
          <a:effectRef idx="3">
            <a:schemeClr val="accent1"/>
          </a:effectRef>
          <a:fontRef idx="minor">
            <a:schemeClr val="lt1"/>
          </a:fontRef>
        </p:style>
        <p:txBody>
          <a:bodyPr wrap="none">
            <a:spAutoFit/>
          </a:bodyPr>
          <a:lstStyle/>
          <a:p>
            <a:pPr algn="dist"/>
            <a:r>
              <a:rPr lang="es-ES" sz="1200" b="1" dirty="0"/>
              <a:t>EJECUCION</a:t>
            </a:r>
          </a:p>
        </p:txBody>
      </p:sp>
      <p:sp>
        <p:nvSpPr>
          <p:cNvPr id="24" name="Text Box 19"/>
          <p:cNvSpPr txBox="1">
            <a:spLocks noChangeArrowheads="1"/>
          </p:cNvSpPr>
          <p:nvPr/>
        </p:nvSpPr>
        <p:spPr bwMode="auto">
          <a:xfrm>
            <a:off x="6792739" y="1340967"/>
            <a:ext cx="1163637" cy="274637"/>
          </a:xfrm>
          <a:prstGeom prst="rect">
            <a:avLst/>
          </a:prstGeom>
          <a:solidFill>
            <a:srgbClr val="FFC000"/>
          </a:solidFill>
          <a:ln>
            <a:headEnd/>
            <a:tailEnd/>
          </a:ln>
        </p:spPr>
        <p:style>
          <a:lnRef idx="0">
            <a:schemeClr val="accent2"/>
          </a:lnRef>
          <a:fillRef idx="3">
            <a:schemeClr val="accent2"/>
          </a:fillRef>
          <a:effectRef idx="3">
            <a:schemeClr val="accent2"/>
          </a:effectRef>
          <a:fontRef idx="minor">
            <a:schemeClr val="lt1"/>
          </a:fontRef>
        </p:style>
        <p:txBody>
          <a:bodyPr wrap="none">
            <a:spAutoFit/>
          </a:bodyPr>
          <a:lstStyle/>
          <a:p>
            <a:pPr algn="dist"/>
            <a:r>
              <a:rPr lang="es-ES" sz="1200" b="1" dirty="0"/>
              <a:t>APLICACION</a:t>
            </a:r>
          </a:p>
        </p:txBody>
      </p:sp>
      <p:cxnSp>
        <p:nvCxnSpPr>
          <p:cNvPr id="25" name="AutoShape 28"/>
          <p:cNvCxnSpPr>
            <a:cxnSpLocks noChangeShapeType="1"/>
            <a:stCxn id="19" idx="3"/>
            <a:endCxn id="20" idx="1"/>
          </p:cNvCxnSpPr>
          <p:nvPr/>
        </p:nvCxnSpPr>
        <p:spPr bwMode="auto">
          <a:xfrm>
            <a:off x="7079240" y="4296792"/>
            <a:ext cx="301097" cy="1588"/>
          </a:xfrm>
          <a:prstGeom prst="straightConnector1">
            <a:avLst/>
          </a:prstGeom>
          <a:noFill/>
          <a:ln w="9525">
            <a:solidFill>
              <a:schemeClr val="tx1"/>
            </a:solidFill>
            <a:round/>
            <a:headEnd/>
            <a:tailEnd type="triangle" w="med" len="med"/>
          </a:ln>
        </p:spPr>
      </p:cxnSp>
      <p:cxnSp>
        <p:nvCxnSpPr>
          <p:cNvPr id="26" name="AutoShape 30"/>
          <p:cNvCxnSpPr>
            <a:cxnSpLocks noChangeShapeType="1"/>
            <a:stCxn id="18" idx="2"/>
            <a:endCxn id="20" idx="0"/>
          </p:cNvCxnSpPr>
          <p:nvPr/>
        </p:nvCxnSpPr>
        <p:spPr bwMode="auto">
          <a:xfrm rot="16200000" flipH="1">
            <a:off x="7530195" y="3018053"/>
            <a:ext cx="660608" cy="788873"/>
          </a:xfrm>
          <a:prstGeom prst="bentConnector3">
            <a:avLst>
              <a:gd name="adj1" fmla="val 50000"/>
            </a:avLst>
          </a:prstGeom>
          <a:noFill/>
          <a:ln w="9525">
            <a:solidFill>
              <a:schemeClr val="tx1"/>
            </a:solidFill>
            <a:miter lim="800000"/>
            <a:headEnd/>
            <a:tailEnd type="triangle" w="med" len="med"/>
          </a:ln>
        </p:spPr>
      </p:cxnSp>
      <p:cxnSp>
        <p:nvCxnSpPr>
          <p:cNvPr id="27" name="AutoShape 32"/>
          <p:cNvCxnSpPr>
            <a:cxnSpLocks noChangeShapeType="1"/>
            <a:stCxn id="18" idx="2"/>
            <a:endCxn id="19" idx="0"/>
          </p:cNvCxnSpPr>
          <p:nvPr/>
        </p:nvCxnSpPr>
        <p:spPr bwMode="auto">
          <a:xfrm rot="5400000">
            <a:off x="6567566" y="2844297"/>
            <a:ext cx="660608" cy="1136387"/>
          </a:xfrm>
          <a:prstGeom prst="bentConnector3">
            <a:avLst>
              <a:gd name="adj1" fmla="val 50000"/>
            </a:avLst>
          </a:prstGeom>
          <a:noFill/>
          <a:ln w="9525">
            <a:solidFill>
              <a:schemeClr val="tx1"/>
            </a:solidFill>
            <a:miter lim="800000"/>
            <a:headEnd/>
            <a:tailEnd type="triangle" w="med" len="med"/>
          </a:ln>
        </p:spPr>
      </p:cxnSp>
      <p:cxnSp>
        <p:nvCxnSpPr>
          <p:cNvPr id="28" name="AutoShape 33"/>
          <p:cNvCxnSpPr>
            <a:cxnSpLocks noChangeShapeType="1"/>
            <a:stCxn id="20" idx="2"/>
            <a:endCxn id="21" idx="0"/>
          </p:cNvCxnSpPr>
          <p:nvPr/>
        </p:nvCxnSpPr>
        <p:spPr bwMode="auto">
          <a:xfrm rot="5400000">
            <a:off x="7586376" y="4582358"/>
            <a:ext cx="400129" cy="936993"/>
          </a:xfrm>
          <a:prstGeom prst="bentConnector3">
            <a:avLst>
              <a:gd name="adj1" fmla="val 50000"/>
            </a:avLst>
          </a:prstGeom>
          <a:noFill/>
          <a:ln w="9525">
            <a:solidFill>
              <a:schemeClr val="tx1"/>
            </a:solidFill>
            <a:miter lim="800000"/>
            <a:headEnd/>
            <a:tailEnd type="triangle" w="med" len="med"/>
          </a:ln>
        </p:spPr>
      </p:cxnSp>
      <p:cxnSp>
        <p:nvCxnSpPr>
          <p:cNvPr id="29" name="AutoShape 34"/>
          <p:cNvCxnSpPr>
            <a:cxnSpLocks noChangeShapeType="1"/>
            <a:stCxn id="19" idx="2"/>
            <a:endCxn id="21" idx="0"/>
          </p:cNvCxnSpPr>
          <p:nvPr/>
        </p:nvCxnSpPr>
        <p:spPr bwMode="auto">
          <a:xfrm rot="16200000" flipH="1">
            <a:off x="6623745" y="4556720"/>
            <a:ext cx="400129" cy="988267"/>
          </a:xfrm>
          <a:prstGeom prst="bentConnector3">
            <a:avLst>
              <a:gd name="adj1" fmla="val 50000"/>
            </a:avLst>
          </a:prstGeom>
          <a:noFill/>
          <a:ln w="9525">
            <a:solidFill>
              <a:schemeClr val="tx1"/>
            </a:solidFill>
            <a:miter lim="800000"/>
            <a:headEnd/>
            <a:tailEnd type="triangle" w="med" len="med"/>
          </a:ln>
        </p:spPr>
      </p:cxnSp>
      <p:cxnSp>
        <p:nvCxnSpPr>
          <p:cNvPr id="30" name="AutoShape 35"/>
          <p:cNvCxnSpPr>
            <a:cxnSpLocks noChangeShapeType="1"/>
            <a:stCxn id="15" idx="3"/>
            <a:endCxn id="19" idx="1"/>
          </p:cNvCxnSpPr>
          <p:nvPr/>
        </p:nvCxnSpPr>
        <p:spPr bwMode="auto">
          <a:xfrm>
            <a:off x="5076056" y="4121151"/>
            <a:ext cx="504056" cy="175641"/>
          </a:xfrm>
          <a:prstGeom prst="bentConnector3">
            <a:avLst>
              <a:gd name="adj1" fmla="val 50000"/>
            </a:avLst>
          </a:prstGeom>
          <a:noFill/>
          <a:ln w="9525">
            <a:solidFill>
              <a:schemeClr val="tx1"/>
            </a:solidFill>
            <a:miter lim="800000"/>
            <a:headEnd/>
            <a:tailEnd type="triangle" w="med" len="med"/>
          </a:ln>
        </p:spPr>
      </p:cxnSp>
      <p:cxnSp>
        <p:nvCxnSpPr>
          <p:cNvPr id="31" name="AutoShape 36"/>
          <p:cNvCxnSpPr>
            <a:cxnSpLocks noChangeShapeType="1"/>
            <a:stCxn id="16" idx="2"/>
            <a:endCxn id="15" idx="0"/>
          </p:cNvCxnSpPr>
          <p:nvPr/>
        </p:nvCxnSpPr>
        <p:spPr bwMode="auto">
          <a:xfrm rot="5400000">
            <a:off x="4421009" y="3049037"/>
            <a:ext cx="332164" cy="427069"/>
          </a:xfrm>
          <a:prstGeom prst="bentConnector3">
            <a:avLst>
              <a:gd name="adj1" fmla="val 50000"/>
            </a:avLst>
          </a:prstGeom>
          <a:noFill/>
          <a:ln w="9525">
            <a:solidFill>
              <a:schemeClr val="tx1"/>
            </a:solidFill>
            <a:miter lim="800000"/>
            <a:headEnd/>
            <a:tailEnd type="triangle" w="med" len="med"/>
          </a:ln>
        </p:spPr>
      </p:cxnSp>
      <p:cxnSp>
        <p:nvCxnSpPr>
          <p:cNvPr id="32" name="AutoShape 37"/>
          <p:cNvCxnSpPr>
            <a:cxnSpLocks noChangeShapeType="1"/>
            <a:stCxn id="15" idx="2"/>
            <a:endCxn id="17" idx="0"/>
          </p:cNvCxnSpPr>
          <p:nvPr/>
        </p:nvCxnSpPr>
        <p:spPr bwMode="auto">
          <a:xfrm rot="16200000" flipH="1">
            <a:off x="4408702" y="4778502"/>
            <a:ext cx="380181" cy="450472"/>
          </a:xfrm>
          <a:prstGeom prst="bentConnector3">
            <a:avLst>
              <a:gd name="adj1" fmla="val 50000"/>
            </a:avLst>
          </a:prstGeom>
          <a:noFill/>
          <a:ln w="9525">
            <a:solidFill>
              <a:schemeClr val="tx1"/>
            </a:solidFill>
            <a:miter lim="800000"/>
            <a:headEnd/>
            <a:tailEnd type="triangle" w="med" len="med"/>
          </a:ln>
        </p:spPr>
      </p:cxnSp>
      <p:cxnSp>
        <p:nvCxnSpPr>
          <p:cNvPr id="33" name="AutoShape 38"/>
          <p:cNvCxnSpPr>
            <a:cxnSpLocks noChangeShapeType="1"/>
            <a:stCxn id="13" idx="3"/>
            <a:endCxn id="15" idx="1"/>
          </p:cNvCxnSpPr>
          <p:nvPr/>
        </p:nvCxnSpPr>
        <p:spPr bwMode="auto">
          <a:xfrm>
            <a:off x="3171825" y="3539570"/>
            <a:ext cx="499231" cy="581581"/>
          </a:xfrm>
          <a:prstGeom prst="bentConnector3">
            <a:avLst>
              <a:gd name="adj1" fmla="val 50000"/>
            </a:avLst>
          </a:prstGeom>
          <a:noFill/>
          <a:ln w="9525">
            <a:solidFill>
              <a:schemeClr val="tx1"/>
            </a:solidFill>
            <a:miter lim="800000"/>
            <a:headEnd/>
            <a:tailEnd type="triangle" w="med" len="med"/>
          </a:ln>
        </p:spPr>
      </p:cxnSp>
      <p:cxnSp>
        <p:nvCxnSpPr>
          <p:cNvPr id="34" name="AutoShape 39"/>
          <p:cNvCxnSpPr>
            <a:cxnSpLocks noChangeShapeType="1"/>
            <a:stCxn id="10" idx="2"/>
            <a:endCxn id="12" idx="0"/>
          </p:cNvCxnSpPr>
          <p:nvPr/>
        </p:nvCxnSpPr>
        <p:spPr bwMode="auto">
          <a:xfrm flipH="1">
            <a:off x="851025" y="2603466"/>
            <a:ext cx="12563" cy="788551"/>
          </a:xfrm>
          <a:prstGeom prst="straightConnector1">
            <a:avLst/>
          </a:prstGeom>
          <a:noFill/>
          <a:ln w="9525">
            <a:solidFill>
              <a:schemeClr val="tx1"/>
            </a:solidFill>
            <a:round/>
            <a:headEnd/>
            <a:tailEnd type="triangle" w="med" len="med"/>
          </a:ln>
        </p:spPr>
      </p:cxnSp>
      <p:cxnSp>
        <p:nvCxnSpPr>
          <p:cNvPr id="36" name="AutoShape 40"/>
          <p:cNvCxnSpPr>
            <a:cxnSpLocks noChangeShapeType="1"/>
            <a:stCxn id="11" idx="0"/>
            <a:endCxn id="12" idx="2"/>
          </p:cNvCxnSpPr>
          <p:nvPr/>
        </p:nvCxnSpPr>
        <p:spPr bwMode="auto">
          <a:xfrm rot="16200000" flipV="1">
            <a:off x="558013" y="4239028"/>
            <a:ext cx="598527" cy="12501"/>
          </a:xfrm>
          <a:prstGeom prst="bentConnector3">
            <a:avLst>
              <a:gd name="adj1" fmla="val 50000"/>
            </a:avLst>
          </a:prstGeom>
          <a:noFill/>
          <a:ln w="9525">
            <a:solidFill>
              <a:schemeClr val="tx1"/>
            </a:solidFill>
            <a:miter lim="800000"/>
            <a:headEnd/>
            <a:tailEnd type="triangle" w="med" len="med"/>
          </a:ln>
        </p:spPr>
      </p:cxnSp>
      <p:cxnSp>
        <p:nvCxnSpPr>
          <p:cNvPr id="37" name="AutoShape 41"/>
          <p:cNvCxnSpPr>
            <a:cxnSpLocks noChangeShapeType="1"/>
            <a:stCxn id="12" idx="3"/>
            <a:endCxn id="13" idx="1"/>
          </p:cNvCxnSpPr>
          <p:nvPr/>
        </p:nvCxnSpPr>
        <p:spPr bwMode="auto">
          <a:xfrm flipV="1">
            <a:off x="1522537" y="3539570"/>
            <a:ext cx="385167" cy="129446"/>
          </a:xfrm>
          <a:prstGeom prst="bentConnector3">
            <a:avLst>
              <a:gd name="adj1" fmla="val 50000"/>
            </a:avLst>
          </a:prstGeom>
          <a:noFill/>
          <a:ln w="9525">
            <a:solidFill>
              <a:schemeClr val="tx1"/>
            </a:solidFill>
            <a:miter lim="800000"/>
            <a:headEnd/>
            <a:tailEnd type="triangle" w="med" len="med"/>
          </a:ln>
        </p:spPr>
      </p:cxnSp>
    </p:spTree>
    <p:extLst>
      <p:ext uri="{BB962C8B-B14F-4D97-AF65-F5344CB8AC3E}">
        <p14:creationId xmlns:p14="http://schemas.microsoft.com/office/powerpoint/2010/main" val="1696095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cstate="print"/>
          <a:srcRect/>
          <a:stretch>
            <a:fillRect/>
          </a:stretch>
        </p:blipFill>
        <p:spPr bwMode="auto">
          <a:xfrm>
            <a:off x="467544" y="1700808"/>
            <a:ext cx="8438703" cy="4738594"/>
          </a:xfrm>
          <a:prstGeom prst="rect">
            <a:avLst/>
          </a:prstGeom>
          <a:noFill/>
          <a:ln w="9525">
            <a:noFill/>
            <a:miter lim="800000"/>
            <a:headEnd/>
            <a:tailEnd/>
          </a:ln>
        </p:spPr>
      </p:pic>
      <p:sp>
        <p:nvSpPr>
          <p:cNvPr id="6" name="Rectangle 3"/>
          <p:cNvSpPr>
            <a:spLocks noChangeArrowheads="1"/>
          </p:cNvSpPr>
          <p:nvPr/>
        </p:nvSpPr>
        <p:spPr bwMode="auto">
          <a:xfrm>
            <a:off x="0" y="-26988"/>
            <a:ext cx="9144000" cy="1008063"/>
          </a:xfrm>
          <a:prstGeom prst="rect">
            <a:avLst/>
          </a:prstGeom>
          <a:solidFill>
            <a:schemeClr val="bg1"/>
          </a:solidFill>
          <a:ln w="9525">
            <a:noFill/>
            <a:miter lim="800000"/>
            <a:headEnd/>
            <a:tailEnd/>
          </a:ln>
        </p:spPr>
        <p:txBody>
          <a:bodyPr wrap="none" anchor="ctr"/>
          <a:lstStyle/>
          <a:p>
            <a:endParaRPr lang="es-MX"/>
          </a:p>
        </p:txBody>
      </p:sp>
      <p:sp>
        <p:nvSpPr>
          <p:cNvPr id="7" name="Rectangle 4"/>
          <p:cNvSpPr>
            <a:spLocks noChangeArrowheads="1"/>
          </p:cNvSpPr>
          <p:nvPr/>
        </p:nvSpPr>
        <p:spPr bwMode="auto">
          <a:xfrm>
            <a:off x="0" y="981075"/>
            <a:ext cx="9144000" cy="360363"/>
          </a:xfrm>
          <a:prstGeom prst="rect">
            <a:avLst/>
          </a:prstGeom>
          <a:solidFill>
            <a:srgbClr val="3C3453"/>
          </a:solidFill>
          <a:ln w="9525">
            <a:noFill/>
            <a:miter lim="800000"/>
            <a:headEnd/>
            <a:tailEnd/>
          </a:ln>
        </p:spPr>
        <p:txBody>
          <a:bodyPr wrap="none" anchor="ctr"/>
          <a:lstStyle/>
          <a:p>
            <a:pPr algn="ctr"/>
            <a:endParaRPr lang="es-ES" b="1"/>
          </a:p>
        </p:txBody>
      </p:sp>
      <p:sp>
        <p:nvSpPr>
          <p:cNvPr id="9" name="Text Box 7"/>
          <p:cNvSpPr txBox="1">
            <a:spLocks noChangeArrowheads="1"/>
          </p:cNvSpPr>
          <p:nvPr/>
        </p:nvSpPr>
        <p:spPr bwMode="auto">
          <a:xfrm>
            <a:off x="1428750" y="285750"/>
            <a:ext cx="6286500" cy="369888"/>
          </a:xfrm>
          <a:prstGeom prst="rect">
            <a:avLst/>
          </a:prstGeom>
          <a:noFill/>
          <a:ln w="9525">
            <a:noFill/>
            <a:miter lim="800000"/>
            <a:headEnd/>
            <a:tailEnd/>
          </a:ln>
        </p:spPr>
        <p:txBody>
          <a:bodyPr>
            <a:spAutoFit/>
          </a:bodyPr>
          <a:lstStyle/>
          <a:p>
            <a:pPr marL="342900" indent="-342900" algn="ctr"/>
            <a:r>
              <a:rPr lang="es-ES" b="1" dirty="0" smtClean="0">
                <a:solidFill>
                  <a:schemeClr val="tx1"/>
                </a:solidFill>
              </a:rPr>
              <a:t>MODELO LINEAL</a:t>
            </a:r>
            <a:endParaRPr lang="es-ES" b="1" dirty="0">
              <a:solidFill>
                <a:schemeClr val="tx1"/>
              </a:solidFill>
            </a:endParaRPr>
          </a:p>
        </p:txBody>
      </p:sp>
    </p:spTree>
    <p:extLst>
      <p:ext uri="{BB962C8B-B14F-4D97-AF65-F5344CB8AC3E}">
        <p14:creationId xmlns:p14="http://schemas.microsoft.com/office/powerpoint/2010/main" val="3768861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268760"/>
            <a:ext cx="8229600" cy="864096"/>
          </a:xfrm>
        </p:spPr>
        <p:style>
          <a:lnRef idx="2">
            <a:schemeClr val="accent2"/>
          </a:lnRef>
          <a:fillRef idx="1">
            <a:schemeClr val="lt1"/>
          </a:fillRef>
          <a:effectRef idx="0">
            <a:schemeClr val="accent2"/>
          </a:effectRef>
          <a:fontRef idx="minor">
            <a:schemeClr val="dk1"/>
          </a:fontRef>
        </p:style>
        <p:txBody>
          <a:bodyPr>
            <a:noAutofit/>
          </a:bodyPr>
          <a:lstStyle/>
          <a:p>
            <a:r>
              <a:rPr lang="es-ES" dirty="0" smtClean="0"/>
              <a:t>INNOVACIÓN</a:t>
            </a:r>
            <a:endParaRPr lang="es-ES" dirty="0"/>
          </a:p>
        </p:txBody>
      </p:sp>
      <p:sp>
        <p:nvSpPr>
          <p:cNvPr id="3" name="Marcador de contenido 2"/>
          <p:cNvSpPr>
            <a:spLocks noGrp="1"/>
          </p:cNvSpPr>
          <p:nvPr>
            <p:ph idx="1"/>
          </p:nvPr>
        </p:nvSpPr>
        <p:spPr/>
        <p:txBody>
          <a:bodyPr>
            <a:normAutofit fontScale="92500" lnSpcReduction="10000"/>
          </a:bodyPr>
          <a:lstStyle/>
          <a:p>
            <a:pPr marL="0" indent="0" algn="just">
              <a:buNone/>
            </a:pPr>
            <a:r>
              <a:rPr lang="es-ES" dirty="0" smtClean="0"/>
              <a:t>Según el Manual de Oslo, desarrollado por la Comunidad Económica Europea y por la Organización para la Cooperación y el Desarrollo Económicos (OCDE),    	INNOVACIÓN se considera</a:t>
            </a:r>
          </a:p>
          <a:p>
            <a:pPr marL="0" indent="0" algn="just">
              <a:buNone/>
            </a:pPr>
            <a:endParaRPr lang="es-ES" dirty="0"/>
          </a:p>
          <a:p>
            <a:pPr marL="0" indent="0" algn="just">
              <a:buNone/>
            </a:pPr>
            <a:r>
              <a:rPr lang="es-ES" dirty="0" smtClean="0"/>
              <a:t>“Como la implementación de un producto nuevo o significativamente mejorado, un nuevo proceso, un nuevo modelo de negocios, o una nueva estructura organizacional establecido en prácticas mercantiles, en organizaciones laborales o en actividades de vinculación”</a:t>
            </a:r>
          </a:p>
        </p:txBody>
      </p:sp>
    </p:spTree>
    <p:extLst>
      <p:ext uri="{BB962C8B-B14F-4D97-AF65-F5344CB8AC3E}">
        <p14:creationId xmlns:p14="http://schemas.microsoft.com/office/powerpoint/2010/main" val="4638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268760"/>
            <a:ext cx="8229600" cy="864096"/>
          </a:xfrm>
        </p:spPr>
        <p:style>
          <a:lnRef idx="2">
            <a:schemeClr val="accent2"/>
          </a:lnRef>
          <a:fillRef idx="1">
            <a:schemeClr val="lt1"/>
          </a:fillRef>
          <a:effectRef idx="0">
            <a:schemeClr val="accent2"/>
          </a:effectRef>
          <a:fontRef idx="minor">
            <a:schemeClr val="dk1"/>
          </a:fontRef>
        </p:style>
        <p:txBody>
          <a:bodyPr>
            <a:noAutofit/>
          </a:bodyPr>
          <a:lstStyle/>
          <a:p>
            <a:r>
              <a:rPr lang="es-ES" dirty="0" smtClean="0"/>
              <a:t>INNOVACIÓN</a:t>
            </a:r>
            <a:endParaRPr lang="es-ES" dirty="0"/>
          </a:p>
        </p:txBody>
      </p:sp>
      <p:sp>
        <p:nvSpPr>
          <p:cNvPr id="3" name="Marcador de contenido 2"/>
          <p:cNvSpPr>
            <a:spLocks noGrp="1"/>
          </p:cNvSpPr>
          <p:nvPr>
            <p:ph idx="1"/>
          </p:nvPr>
        </p:nvSpPr>
        <p:spPr>
          <a:xfrm>
            <a:off x="395536" y="2276872"/>
            <a:ext cx="8496944" cy="4824536"/>
          </a:xfrm>
        </p:spPr>
        <p:txBody>
          <a:bodyPr>
            <a:normAutofit/>
          </a:bodyPr>
          <a:lstStyle/>
          <a:p>
            <a:pPr marL="0" indent="0" algn="just">
              <a:buNone/>
            </a:pPr>
            <a:r>
              <a:rPr lang="es-ES" dirty="0" smtClean="0"/>
              <a:t>Proceso dirigido a un mercado bajo un enfoque de negocio que detecta oportunidades y capacidades organizacionales para generar productos, procesos, servicios novedosos aceptados por los consumidores.</a:t>
            </a:r>
          </a:p>
          <a:p>
            <a:pPr marL="0" indent="0" algn="just">
              <a:buNone/>
            </a:pPr>
            <a:endParaRPr lang="es-ES" dirty="0"/>
          </a:p>
          <a:p>
            <a:pPr marL="0" indent="0" algn="just">
              <a:buNone/>
            </a:pPr>
            <a:endParaRPr lang="es-ES" dirty="0" smtClean="0"/>
          </a:p>
          <a:p>
            <a:pPr marL="0" indent="0" algn="just">
              <a:buNone/>
            </a:pPr>
            <a:endParaRPr lang="es-ES" dirty="0"/>
          </a:p>
          <a:p>
            <a:pPr marL="0" indent="0" algn="just">
              <a:buNone/>
            </a:pPr>
            <a:r>
              <a:rPr lang="es-ES" dirty="0" smtClean="0"/>
              <a:t>Proceso que conjuga una oportunidad de mercado con una necesidad y/o innovación tecnológica que tiene por objeto la producción, comercialización y explotación de un nuevo proceso, producto o modelo de negocio.</a:t>
            </a:r>
          </a:p>
        </p:txBody>
      </p:sp>
      <p:sp>
        <p:nvSpPr>
          <p:cNvPr id="4" name="Título 1"/>
          <p:cNvSpPr txBox="1">
            <a:spLocks/>
          </p:cNvSpPr>
          <p:nvPr/>
        </p:nvSpPr>
        <p:spPr>
          <a:xfrm>
            <a:off x="251520" y="4077072"/>
            <a:ext cx="8229600" cy="864096"/>
          </a:xfrm>
          <a:prstGeom prst="rect">
            <a:avLst/>
          </a:prstGeom>
        </p:spPr>
        <p:style>
          <a:lnRef idx="2">
            <a:schemeClr val="accent2"/>
          </a:lnRef>
          <a:fillRef idx="1">
            <a:schemeClr val="lt1"/>
          </a:fillRef>
          <a:effectRef idx="0">
            <a:schemeClr val="accent2"/>
          </a:effectRef>
          <a:fontRef idx="minor">
            <a:schemeClr val="dk1"/>
          </a:fontRef>
        </p:style>
        <p:txBody>
          <a:bodyPr>
            <a:noAutofit/>
          </a:bodyPr>
          <a:lstStyle>
            <a:lvl1pPr algn="ctr" defTabSz="914400" rtl="0" eaLnBrk="1" latinLnBrk="0" hangingPunct="1">
              <a:spcBef>
                <a:spcPct val="0"/>
              </a:spcBef>
              <a:buNone/>
              <a:defRPr sz="28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ES" dirty="0" smtClean="0"/>
              <a:t>INNOVACIÓN TECNOLÓGICA</a:t>
            </a:r>
            <a:endParaRPr lang="es-ES" dirty="0"/>
          </a:p>
        </p:txBody>
      </p:sp>
    </p:spTree>
    <p:extLst>
      <p:ext uri="{BB962C8B-B14F-4D97-AF65-F5344CB8AC3E}">
        <p14:creationId xmlns:p14="http://schemas.microsoft.com/office/powerpoint/2010/main" val="4652870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rTaKBgwUvkCdI2i9pzUAf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ddkTe9yo0u1hoY6Ad2h7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_05nDnJQ0uwBZWKpwNbu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MkeHdh_Ark.a.PmFlpOpX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soDN4jbg.EmHVAYdDuL1f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VCOx2qPwoUSa49qsXzeJX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4tqIo9gqW0CzgxNPJFkO5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Zjd9Fk1NBEWCHjbB7N_9c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jJ3YkzIZ9EyEKn14Qv9bd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kNNl.aG.W06wAHmypCpF5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bGxKLUUv0GgTeg2n8r1f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ymyEynFnUW5gZr676a.z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9RNDqAdU0OM7_mv1Nti7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PRO0rAfcqkGA80_6_HKs4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GViKkuG0.DQx0ROmGKB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rLBz1QV4qkSp_G1hU.f6l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NAQp1qzw00CG4kNVN6OtQ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O0jFE1tECEefDnp0UUC.MQ"/>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356</TotalTime>
  <Words>1543</Words>
  <Application>Microsoft Office PowerPoint</Application>
  <PresentationFormat>Presentación en pantalla (4:3)</PresentationFormat>
  <Paragraphs>308</Paragraphs>
  <Slides>33</Slides>
  <Notes>15</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33</vt:i4>
      </vt:variant>
    </vt:vector>
  </HeadingPairs>
  <TitlesOfParts>
    <vt:vector size="36" baseType="lpstr">
      <vt:lpstr>Tema de Office</vt:lpstr>
      <vt:lpstr>think-cell Slide</vt:lpstr>
      <vt:lpstr>Gráfico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INNOVACIÓN</vt:lpstr>
      <vt:lpstr>INNOVACIÓN</vt:lpstr>
      <vt:lpstr>Presentación de PowerPoint</vt:lpstr>
      <vt:lpstr>Presentación de PowerPoint</vt:lpstr>
      <vt:lpstr>Presentación de PowerPoint</vt:lpstr>
      <vt:lpstr>TECNOLOGÍA</vt:lpstr>
      <vt:lpstr>TRANSFERENCIA DE TECNOLOGÍA</vt:lpstr>
      <vt:lpstr>DESARROLLO TECNOLÓGICO</vt:lpstr>
      <vt:lpstr>GESTIÓN DEL CONOCIMIENTO</vt:lpstr>
      <vt:lpstr>SISTEMA DE GESTIÓN DE LA TECNOLOGÍA</vt:lpstr>
      <vt:lpstr>Estrategia competitiva</vt:lpstr>
      <vt:lpstr>Proyectos tecnológicos</vt:lpstr>
      <vt:lpstr>Gestión de la tecnología</vt:lpstr>
      <vt:lpstr>PROPIEDAD INTELECTUAL</vt:lpstr>
      <vt:lpstr>Presentación de PowerPoint</vt:lpstr>
      <vt:lpstr>Propiedad intelectual</vt:lpstr>
      <vt:lpstr>Presentación de PowerPoint</vt:lpstr>
      <vt:lpstr>Presentación de PowerPoint</vt:lpstr>
      <vt:lpstr>Presentación de PowerPoint</vt:lpstr>
      <vt:lpstr>Vigilancia Tecnológica</vt:lpstr>
      <vt:lpstr>Fuentes para búsquedas</vt:lpstr>
      <vt:lpstr>Registros de propiedad intelectual</vt:lpstr>
      <vt:lpstr>Registros de propiedad intelectual en proceso</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Carlos García Franchini</dc:creator>
  <cp:lastModifiedBy>Administrador</cp:lastModifiedBy>
  <cp:revision>62</cp:revision>
  <dcterms:created xsi:type="dcterms:W3CDTF">2009-09-09T21:24:42Z</dcterms:created>
  <dcterms:modified xsi:type="dcterms:W3CDTF">2013-05-29T05:09:29Z</dcterms:modified>
</cp:coreProperties>
</file>